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5"/>
  </p:notesMasterIdLst>
  <p:handoutMasterIdLst>
    <p:handoutMasterId r:id="rId36"/>
  </p:handoutMasterIdLst>
  <p:sldIdLst>
    <p:sldId id="277" r:id="rId2"/>
    <p:sldId id="256" r:id="rId3"/>
    <p:sldId id="295" r:id="rId4"/>
    <p:sldId id="322" r:id="rId5"/>
    <p:sldId id="268" r:id="rId6"/>
    <p:sldId id="311" r:id="rId7"/>
    <p:sldId id="312" r:id="rId8"/>
    <p:sldId id="313" r:id="rId9"/>
    <p:sldId id="314" r:id="rId10"/>
    <p:sldId id="315" r:id="rId11"/>
    <p:sldId id="316" r:id="rId12"/>
    <p:sldId id="317" r:id="rId13"/>
    <p:sldId id="318" r:id="rId14"/>
    <p:sldId id="319" r:id="rId15"/>
    <p:sldId id="324" r:id="rId16"/>
    <p:sldId id="325" r:id="rId17"/>
    <p:sldId id="326" r:id="rId18"/>
    <p:sldId id="327" r:id="rId19"/>
    <p:sldId id="328" r:id="rId20"/>
    <p:sldId id="329" r:id="rId21"/>
    <p:sldId id="286" r:id="rId22"/>
    <p:sldId id="302" r:id="rId23"/>
    <p:sldId id="287" r:id="rId24"/>
    <p:sldId id="309" r:id="rId25"/>
    <p:sldId id="282" r:id="rId26"/>
    <p:sldId id="321" r:id="rId27"/>
    <p:sldId id="283" r:id="rId28"/>
    <p:sldId id="303" r:id="rId29"/>
    <p:sldId id="284" r:id="rId30"/>
    <p:sldId id="304" r:id="rId31"/>
    <p:sldId id="289" r:id="rId32"/>
    <p:sldId id="285" r:id="rId33"/>
    <p:sldId id="272" r:id="rId34"/>
  </p:sldIdLst>
  <p:sldSz cx="9144000" cy="6858000" type="screen4x3"/>
  <p:notesSz cx="6856413" cy="90836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2"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eaLnBrk="1" hangingPunct="1">
              <a:defRPr sz="1200" smtClean="0"/>
            </a:lvl1pPr>
          </a:lstStyle>
          <a:p>
            <a:pPr>
              <a:defRPr/>
            </a:pPr>
            <a:endParaRPr lang="en-US"/>
          </a:p>
        </p:txBody>
      </p:sp>
      <p:sp>
        <p:nvSpPr>
          <p:cNvPr id="128003" name="Rectangle 3"/>
          <p:cNvSpPr>
            <a:spLocks noGrp="1" noChangeArrowheads="1"/>
          </p:cNvSpPr>
          <p:nvPr>
            <p:ph type="dt" sz="quarter" idx="1"/>
          </p:nvPr>
        </p:nvSpPr>
        <p:spPr bwMode="auto">
          <a:xfrm>
            <a:off x="3883025"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eaLnBrk="1" hangingPunct="1">
              <a:defRPr sz="1200" smtClean="0"/>
            </a:lvl1pPr>
          </a:lstStyle>
          <a:p>
            <a:pPr>
              <a:defRPr/>
            </a:pPr>
            <a:endParaRPr lang="en-US"/>
          </a:p>
        </p:txBody>
      </p:sp>
      <p:sp>
        <p:nvSpPr>
          <p:cNvPr id="128004" name="Rectangle 4"/>
          <p:cNvSpPr>
            <a:spLocks noGrp="1" noChangeArrowheads="1"/>
          </p:cNvSpPr>
          <p:nvPr>
            <p:ph type="ftr" sz="quarter" idx="2"/>
          </p:nvPr>
        </p:nvSpPr>
        <p:spPr bwMode="auto">
          <a:xfrm>
            <a:off x="0"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eaLnBrk="1" hangingPunct="1">
              <a:defRPr sz="1200" smtClean="0"/>
            </a:lvl1pPr>
          </a:lstStyle>
          <a:p>
            <a:pPr>
              <a:defRPr/>
            </a:pPr>
            <a:endParaRPr lang="en-US"/>
          </a:p>
        </p:txBody>
      </p:sp>
      <p:sp>
        <p:nvSpPr>
          <p:cNvPr id="128005" name="Rectangle 5"/>
          <p:cNvSpPr>
            <a:spLocks noGrp="1" noChangeArrowheads="1"/>
          </p:cNvSpPr>
          <p:nvPr>
            <p:ph type="sldNum" sz="quarter" idx="3"/>
          </p:nvPr>
        </p:nvSpPr>
        <p:spPr bwMode="auto">
          <a:xfrm>
            <a:off x="3883025"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eaLnBrk="1" hangingPunct="1">
              <a:defRPr sz="1200" smtClean="0"/>
            </a:lvl1pPr>
          </a:lstStyle>
          <a:p>
            <a:pPr>
              <a:defRPr/>
            </a:pPr>
            <a:fld id="{DD96E053-D3CD-4F8F-A569-0DFE0056AE9E}" type="slidenum">
              <a:rPr lang="en-US"/>
              <a:pPr>
                <a:defRPr/>
              </a:pPr>
              <a:t>‹#›</a:t>
            </a:fld>
            <a:endParaRPr lang="en-US"/>
          </a:p>
        </p:txBody>
      </p:sp>
    </p:spTree>
    <p:extLst>
      <p:ext uri="{BB962C8B-B14F-4D97-AF65-F5344CB8AC3E}">
        <p14:creationId xmlns:p14="http://schemas.microsoft.com/office/powerpoint/2010/main" val="262799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defTabSz="911225" eaLnBrk="1" hangingPunct="1">
              <a:defRPr sz="1200" smtClean="0"/>
            </a:lvl1pPr>
          </a:lstStyle>
          <a:p>
            <a:pPr>
              <a:defRPr/>
            </a:pPr>
            <a:endParaRPr lang="en-US"/>
          </a:p>
        </p:txBody>
      </p:sp>
      <p:sp>
        <p:nvSpPr>
          <p:cNvPr id="32771" name="Rectangle 3"/>
          <p:cNvSpPr>
            <a:spLocks noGrp="1" noChangeArrowheads="1"/>
          </p:cNvSpPr>
          <p:nvPr>
            <p:ph type="dt" idx="1"/>
          </p:nvPr>
        </p:nvSpPr>
        <p:spPr bwMode="auto">
          <a:xfrm>
            <a:off x="3883025" y="0"/>
            <a:ext cx="2971800" cy="454025"/>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lvl1pPr algn="r" defTabSz="911225" eaLnBrk="1" hangingPunct="1">
              <a:defRPr sz="1200" smtClean="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57288" y="681038"/>
            <a:ext cx="4541837" cy="3406775"/>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14825"/>
            <a:ext cx="5484813" cy="4087813"/>
          </a:xfrm>
          <a:prstGeom prst="rect">
            <a:avLst/>
          </a:prstGeom>
          <a:noFill/>
          <a:ln w="9525">
            <a:noFill/>
            <a:miter lim="800000"/>
            <a:headEnd/>
            <a:tailEnd/>
          </a:ln>
          <a:effectLst/>
        </p:spPr>
        <p:txBody>
          <a:bodyPr vert="horz" wrap="square" lIns="91083" tIns="45542" rIns="91083" bIns="455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defTabSz="911225" eaLnBrk="1" hangingPunct="1">
              <a:defRPr sz="1200" smtClean="0"/>
            </a:lvl1pPr>
          </a:lstStyle>
          <a:p>
            <a:pPr>
              <a:defRPr/>
            </a:pPr>
            <a:endParaRPr lang="en-US"/>
          </a:p>
        </p:txBody>
      </p:sp>
      <p:sp>
        <p:nvSpPr>
          <p:cNvPr id="32775" name="Rectangle 7"/>
          <p:cNvSpPr>
            <a:spLocks noGrp="1" noChangeArrowheads="1"/>
          </p:cNvSpPr>
          <p:nvPr>
            <p:ph type="sldNum" sz="quarter" idx="5"/>
          </p:nvPr>
        </p:nvSpPr>
        <p:spPr bwMode="auto">
          <a:xfrm>
            <a:off x="3883025" y="8628063"/>
            <a:ext cx="2971800" cy="454025"/>
          </a:xfrm>
          <a:prstGeom prst="rect">
            <a:avLst/>
          </a:prstGeom>
          <a:noFill/>
          <a:ln w="9525">
            <a:noFill/>
            <a:miter lim="800000"/>
            <a:headEnd/>
            <a:tailEnd/>
          </a:ln>
          <a:effectLst/>
        </p:spPr>
        <p:txBody>
          <a:bodyPr vert="horz" wrap="square" lIns="91083" tIns="45542" rIns="91083" bIns="45542" numCol="1" anchor="b" anchorCtr="0" compatLnSpc="1">
            <a:prstTxWarp prst="textNoShape">
              <a:avLst/>
            </a:prstTxWarp>
          </a:bodyPr>
          <a:lstStyle>
            <a:lvl1pPr algn="r" defTabSz="911225" eaLnBrk="1" hangingPunct="1">
              <a:defRPr sz="1200" smtClean="0"/>
            </a:lvl1pPr>
          </a:lstStyle>
          <a:p>
            <a:pPr>
              <a:defRPr/>
            </a:pPr>
            <a:fld id="{1358BE8D-8F1C-4321-B308-29F7E5725E37}" type="slidenum">
              <a:rPr lang="en-US"/>
              <a:pPr>
                <a:defRPr/>
              </a:pPr>
              <a:t>‹#›</a:t>
            </a:fld>
            <a:endParaRPr lang="en-US"/>
          </a:p>
        </p:txBody>
      </p:sp>
    </p:spTree>
    <p:extLst>
      <p:ext uri="{BB962C8B-B14F-4D97-AF65-F5344CB8AC3E}">
        <p14:creationId xmlns:p14="http://schemas.microsoft.com/office/powerpoint/2010/main" val="3522969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8EE0FA7-A63B-4335-82B2-EF68AB4A0344}" type="slidenum">
              <a:rPr lang="en-US"/>
              <a:pPr/>
              <a:t>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F663602-190F-4E02-A430-678609C69D17}" type="slidenum">
              <a:rPr lang="en-US"/>
              <a:pPr/>
              <a:t>10</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DB3EFE9-697A-4346-86E6-B3456E55368B}" type="slidenum">
              <a:rPr lang="en-US"/>
              <a:pPr/>
              <a:t>11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38EF6BB-F8A6-437C-9DE1-F6FFD369668F}" type="slidenum">
              <a:rPr lang="en-US"/>
              <a:pPr/>
              <a:t>12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27B5F9F-3881-4387-B493-775FE913C25D}" type="slidenum">
              <a:rPr lang="en-US"/>
              <a:pPr/>
              <a:t>13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C3BBA9B-9C40-4DA5-A1EF-1DA71FCC859B}" type="slidenum">
              <a:rPr lang="en-US"/>
              <a:pPr/>
              <a:t>14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BE6B284-4013-45BE-A0B7-C29C7C35785E}" type="slidenum">
              <a:rPr lang="en-US"/>
              <a:pPr/>
              <a:t>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AC259A-1D46-45DF-8664-2E5F2F8415F3}" type="slidenum">
              <a:rPr lang="en-US"/>
              <a:pPr/>
              <a:t>21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7A6F9E1-14E5-4C33-8C01-826B23047A23}" type="slidenum">
              <a:rPr lang="en-US"/>
              <a:pPr/>
              <a:t>22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F60ACBF-705D-4E8C-AFBC-90471C10803E}" type="slidenum">
              <a:rPr lang="en-US"/>
              <a:pPr/>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DDAE713-FD1D-4EA9-BBDF-7E5179A4B42A}" type="slidenum">
              <a:rPr lang="en-US"/>
              <a:pPr/>
              <a:t>24</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A54435F-F9E5-4ACB-BCAC-50FA680BED93}"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B86308C-F5DD-45C1-8C23-1E4A9B2BF0C1}" type="slidenum">
              <a:rPr lang="en-US"/>
              <a:pPr/>
              <a:t>26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52E6925-5A49-41C0-B0BB-F419F9F54D12}" type="slidenum">
              <a:rPr lang="en-US"/>
              <a:pPr/>
              <a:t>27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6D273E3-F737-44CB-91BE-CE8100E07D63}" type="slidenum">
              <a:rPr lang="en-US"/>
              <a:pPr/>
              <a:t>28</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DE846EA-061B-413A-A95C-57570A7339ED}" type="slidenum">
              <a:rPr lang="en-US"/>
              <a:pPr/>
              <a:t>29</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CAD5226-0C18-4C4E-A5DF-C1342AB680E5}" type="slidenum">
              <a:rPr lang="en-US"/>
              <a:pPr/>
              <a:t>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8C3602D-C6F7-45F3-AB92-9A95A5B53AA9}" type="slidenum">
              <a:rPr lang="en-US"/>
              <a:pPr/>
              <a:t>30</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6595E90-647D-4063-B7E3-A0A6F2368EA1}" type="slidenum">
              <a:rPr lang="en-US"/>
              <a:pPr/>
              <a:t>31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487F88F-467D-4F8A-AE74-03F740D3E1AD}" type="slidenum">
              <a:rPr lang="en-US"/>
              <a:pPr/>
              <a:t>32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583A846-84E1-4AF9-8CC8-26420F5313AA}" type="slidenum">
              <a:rPr lang="en-US"/>
              <a:pPr/>
              <a:t>33</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670B936-7DE8-4993-9FC6-4CA4C9D4FA94}" type="slidenum">
              <a:rPr lang="en-US"/>
              <a:pPr/>
              <a:t>5</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7AED5A8-B20F-45EF-A071-547C4FB4CE2B}" type="slidenum">
              <a:rPr lang="en-US"/>
              <a:pPr/>
              <a:t>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A449CA4-26B7-4B4B-BCC4-A7069FAD365E}" type="slidenum">
              <a:rPr lang="en-US"/>
              <a:pPr/>
              <a:t>7</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CF95666-E927-4752-AF42-857A90B9A02E}" type="slidenum">
              <a:rPr lang="en-US"/>
              <a:pPr/>
              <a:t>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CC10205-C971-4AB8-AA91-FA2D830126DF}" type="slidenum">
              <a:rPr lang="en-US"/>
              <a:pPr/>
              <a:t>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266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66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BE0F2FAC-223E-4034-A727-0497DF4635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D979D2-4B23-47E5-B63F-7ED770B1A6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37D199D-94FC-44DD-80DC-37EDD2C631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dt" sz="half" idx="10"/>
          </p:nvPr>
        </p:nvSpPr>
        <p:spPr>
          <a:ln/>
        </p:spPr>
        <p:txBody>
          <a:bodyPr/>
          <a:lstStyle>
            <a:lvl1pPr>
              <a:defRPr/>
            </a:lvl1pPr>
          </a:lstStyle>
          <a:p>
            <a:pPr>
              <a:defRPr/>
            </a:pPr>
            <a:endParaRPr lang="en-US"/>
          </a:p>
        </p:txBody>
      </p:sp>
      <p:sp>
        <p:nvSpPr>
          <p:cNvPr id="7" name="Rectangle 12"/>
          <p:cNvSpPr>
            <a:spLocks noGrp="1" noChangeArrowheads="1"/>
          </p:cNvSpPr>
          <p:nvPr>
            <p:ph type="ftr" sz="quarter" idx="11"/>
          </p:nvPr>
        </p:nvSpPr>
        <p:spPr>
          <a:ln/>
        </p:spPr>
        <p:txBody>
          <a:bodyPr/>
          <a:lstStyle>
            <a:lvl1pPr>
              <a:defRPr/>
            </a:lvl1pPr>
          </a:lstStyle>
          <a:p>
            <a:pPr>
              <a:defRPr/>
            </a:pPr>
            <a:endParaRPr lang="en-US"/>
          </a:p>
        </p:txBody>
      </p:sp>
      <p:sp>
        <p:nvSpPr>
          <p:cNvPr id="8" name="Rectangle 13"/>
          <p:cNvSpPr>
            <a:spLocks noGrp="1" noChangeArrowheads="1"/>
          </p:cNvSpPr>
          <p:nvPr>
            <p:ph type="sldNum" sz="quarter" idx="12"/>
          </p:nvPr>
        </p:nvSpPr>
        <p:spPr>
          <a:ln/>
        </p:spPr>
        <p:txBody>
          <a:bodyPr/>
          <a:lstStyle>
            <a:lvl1pPr>
              <a:defRPr/>
            </a:lvl1pPr>
          </a:lstStyle>
          <a:p>
            <a:pPr>
              <a:defRPr/>
            </a:pPr>
            <a:fld id="{C7C337EB-E3EB-4567-B9E7-C5054E8E948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62000" y="762000"/>
            <a:ext cx="7924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838200" y="2362200"/>
            <a:ext cx="3770313"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838200" y="4300538"/>
            <a:ext cx="3770313"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4A7723F-48EE-47D5-96B9-040B58F17AD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811577F-CFAB-4E1B-8632-11D275B435B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275E3AE-5E2D-4689-B165-4E58E380C8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7AD4AE-B96A-4F42-B3AC-D2299F3E29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103A66F-2F7B-4638-BC96-43235C4B68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1458208-437E-40B7-838A-627991677E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EE39412-9323-4AF6-9B45-9ED23C3FD2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32DBD85-6ADD-4079-AAAD-65DBFFDCA7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3A46E60-5A32-4B07-BAD6-AE4A90C51C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B69EA00-B68E-466A-945C-EFB54E9C9E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2560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2560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2560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2560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1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p>
        </p:txBody>
      </p:sp>
      <p:sp>
        <p:nvSpPr>
          <p:cNvPr id="2561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2561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8E6E10EE-BF5C-4F81-B92D-90BED12331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 id="2147483685" r:id="rId14"/>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lipart.freeze.com/Content/Item.aspx?pid=3659"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ctrTitle"/>
          </p:nvPr>
        </p:nvSpPr>
        <p:spPr>
          <a:xfrm>
            <a:off x="685800" y="228600"/>
            <a:ext cx="7772400" cy="1470025"/>
          </a:xfrm>
        </p:spPr>
        <p:txBody>
          <a:bodyPr/>
          <a:lstStyle/>
          <a:p>
            <a:pPr eaLnBrk="1" hangingPunct="1">
              <a:defRPr/>
            </a:pPr>
            <a:r>
              <a:rPr lang="en-US" sz="3200" smtClean="0">
                <a:solidFill>
                  <a:srgbClr val="006600"/>
                </a:solidFill>
                <a:effectLst>
                  <a:outerShdw blurRad="38100" dist="38100" dir="2700000" algn="tl">
                    <a:srgbClr val="C0C0C0"/>
                  </a:outerShdw>
                </a:effectLst>
              </a:rPr>
              <a:t>Transitioning Out of Foster Care: Health Care Supports and Challenges</a:t>
            </a:r>
          </a:p>
        </p:txBody>
      </p:sp>
      <p:sp>
        <p:nvSpPr>
          <p:cNvPr id="3075" name="Rectangle 3"/>
          <p:cNvSpPr>
            <a:spLocks noGrp="1" noChangeArrowheads="1"/>
          </p:cNvSpPr>
          <p:nvPr>
            <p:ph type="subTitle" idx="1"/>
          </p:nvPr>
        </p:nvSpPr>
        <p:spPr>
          <a:xfrm>
            <a:off x="1295400" y="4876800"/>
            <a:ext cx="6400800" cy="1752600"/>
          </a:xfrm>
        </p:spPr>
        <p:txBody>
          <a:bodyPr/>
          <a:lstStyle/>
          <a:p>
            <a:pPr eaLnBrk="1" hangingPunct="1">
              <a:lnSpc>
                <a:spcPct val="80000"/>
              </a:lnSpc>
            </a:pPr>
            <a:r>
              <a:rPr lang="en-US" sz="1200" b="1" u="sng" dirty="0" smtClean="0">
                <a:solidFill>
                  <a:srgbClr val="006600"/>
                </a:solidFill>
              </a:rPr>
              <a:t>Michigan State</a:t>
            </a:r>
            <a:r>
              <a:rPr lang="en-US" sz="1200" b="1" dirty="0" smtClean="0">
                <a:solidFill>
                  <a:srgbClr val="006600"/>
                </a:solidFill>
              </a:rPr>
              <a:t> </a:t>
            </a:r>
          </a:p>
          <a:p>
            <a:pPr eaLnBrk="1" hangingPunct="1">
              <a:lnSpc>
                <a:spcPct val="80000"/>
              </a:lnSpc>
            </a:pPr>
            <a:r>
              <a:rPr lang="en-US" sz="1200" b="1" dirty="0" smtClean="0">
                <a:solidFill>
                  <a:srgbClr val="006600"/>
                </a:solidFill>
              </a:rPr>
              <a:t>U n I v e r s </a:t>
            </a:r>
            <a:r>
              <a:rPr lang="en-US" sz="1200" b="1" dirty="0" err="1" smtClean="0">
                <a:solidFill>
                  <a:srgbClr val="006600"/>
                </a:solidFill>
              </a:rPr>
              <a:t>i</a:t>
            </a:r>
            <a:r>
              <a:rPr lang="en-US" sz="1200" b="1" dirty="0" smtClean="0">
                <a:solidFill>
                  <a:srgbClr val="006600"/>
                </a:solidFill>
              </a:rPr>
              <a:t> t y</a:t>
            </a:r>
          </a:p>
          <a:p>
            <a:pPr eaLnBrk="1" hangingPunct="1">
              <a:lnSpc>
                <a:spcPct val="80000"/>
              </a:lnSpc>
            </a:pPr>
            <a:r>
              <a:rPr lang="en-US" sz="1000" b="1" dirty="0" smtClean="0">
                <a:solidFill>
                  <a:srgbClr val="006600"/>
                </a:solidFill>
              </a:rPr>
              <a:t>School of Social Work</a:t>
            </a:r>
          </a:p>
          <a:p>
            <a:pPr eaLnBrk="1" hangingPunct="1">
              <a:lnSpc>
                <a:spcPct val="80000"/>
              </a:lnSpc>
            </a:pPr>
            <a:r>
              <a:rPr lang="en-US" sz="1000" b="1" dirty="0" smtClean="0">
                <a:solidFill>
                  <a:srgbClr val="006600"/>
                </a:solidFill>
              </a:rPr>
              <a:t>Dr. John Seita, Primary Investigator</a:t>
            </a:r>
          </a:p>
          <a:p>
            <a:pPr eaLnBrk="1" hangingPunct="1">
              <a:lnSpc>
                <a:spcPct val="80000"/>
              </a:lnSpc>
            </a:pPr>
            <a:r>
              <a:rPr lang="en-US" sz="1000" b="1" dirty="0" smtClean="0">
                <a:solidFill>
                  <a:srgbClr val="006600"/>
                </a:solidFill>
              </a:rPr>
              <a:t>Dr. Waln Brown, Co-Investigator </a:t>
            </a:r>
          </a:p>
          <a:p>
            <a:pPr eaLnBrk="1" hangingPunct="1">
              <a:lnSpc>
                <a:spcPct val="80000"/>
              </a:lnSpc>
            </a:pPr>
            <a:r>
              <a:rPr lang="en-US" sz="1000" b="1" dirty="0" smtClean="0">
                <a:solidFill>
                  <a:srgbClr val="006600"/>
                </a:solidFill>
              </a:rPr>
              <a:t> Dr. Unrau Unrau, Western Michigan University</a:t>
            </a:r>
          </a:p>
          <a:p>
            <a:pPr eaLnBrk="1" hangingPunct="1">
              <a:lnSpc>
                <a:spcPct val="80000"/>
              </a:lnSpc>
            </a:pPr>
            <a:r>
              <a:rPr lang="en-US" sz="1000" b="1" dirty="0" smtClean="0">
                <a:solidFill>
                  <a:srgbClr val="006600"/>
                </a:solidFill>
              </a:rPr>
              <a:t>Angelique Day, MSW, Project Coordinator</a:t>
            </a:r>
          </a:p>
          <a:p>
            <a:pPr eaLnBrk="1" hangingPunct="1">
              <a:lnSpc>
                <a:spcPct val="80000"/>
              </a:lnSpc>
            </a:pPr>
            <a:r>
              <a:rPr lang="en-US" sz="1000" b="1" dirty="0" smtClean="0">
                <a:solidFill>
                  <a:srgbClr val="006600"/>
                </a:solidFill>
              </a:rPr>
              <a:t>Greg Pugh, MSW, Graduate Assistant</a:t>
            </a:r>
          </a:p>
          <a:p>
            <a:pPr eaLnBrk="1" hangingPunct="1">
              <a:lnSpc>
                <a:spcPct val="80000"/>
              </a:lnSpc>
            </a:pPr>
            <a:endParaRPr lang="en-US" sz="1000" b="1" dirty="0" smtClean="0">
              <a:solidFill>
                <a:srgbClr val="006600"/>
              </a:solidFill>
            </a:endParaRPr>
          </a:p>
          <a:p>
            <a:pPr eaLnBrk="1" hangingPunct="1">
              <a:lnSpc>
                <a:spcPct val="80000"/>
              </a:lnSpc>
            </a:pPr>
            <a:r>
              <a:rPr lang="en-US" sz="1000" b="1" dirty="0" smtClean="0">
                <a:solidFill>
                  <a:srgbClr val="006600"/>
                </a:solidFill>
              </a:rPr>
              <a:t>Project funded by the W.K. Kellogg Foundation</a:t>
            </a:r>
          </a:p>
        </p:txBody>
      </p:sp>
      <p:pic>
        <p:nvPicPr>
          <p:cNvPr id="3076" name="Picture 4" descr="j0411810"/>
          <p:cNvPicPr>
            <a:picLocks noChangeAspect="1" noChangeArrowheads="1"/>
          </p:cNvPicPr>
          <p:nvPr/>
        </p:nvPicPr>
        <p:blipFill>
          <a:blip r:embed="rId3"/>
          <a:srcRect/>
          <a:stretch>
            <a:fillRect/>
          </a:stretch>
        </p:blipFill>
        <p:spPr bwMode="auto">
          <a:xfrm>
            <a:off x="2667000" y="1600200"/>
            <a:ext cx="3733800" cy="3178175"/>
          </a:xfrm>
          <a:prstGeom prst="rect">
            <a:avLst/>
          </a:prstGeom>
          <a:noFill/>
          <a:ln w="9525">
            <a:noFill/>
            <a:miter lim="800000"/>
            <a:headEnd/>
            <a:tailEnd/>
          </a:ln>
        </p:spPr>
      </p:pic>
      <p:pic>
        <p:nvPicPr>
          <p:cNvPr id="3077" name="Picture 5"/>
          <p:cNvPicPr>
            <a:picLocks noChangeAspect="1" noChangeArrowheads="1"/>
          </p:cNvPicPr>
          <p:nvPr/>
        </p:nvPicPr>
        <p:blipFill>
          <a:blip r:embed="rId4"/>
          <a:srcRect/>
          <a:stretch>
            <a:fillRect/>
          </a:stretch>
        </p:blipFill>
        <p:spPr bwMode="auto">
          <a:xfrm>
            <a:off x="381000" y="1600200"/>
            <a:ext cx="1965325" cy="3124200"/>
          </a:xfrm>
          <a:prstGeom prst="rect">
            <a:avLst/>
          </a:prstGeom>
          <a:noFill/>
          <a:ln w="9525">
            <a:noFill/>
            <a:miter lim="800000"/>
            <a:headEnd/>
            <a:tailEnd/>
          </a:ln>
        </p:spPr>
      </p:pic>
      <p:pic>
        <p:nvPicPr>
          <p:cNvPr id="3078" name="Picture 6"/>
          <p:cNvPicPr>
            <a:picLocks noChangeAspect="1" noChangeArrowheads="1"/>
          </p:cNvPicPr>
          <p:nvPr/>
        </p:nvPicPr>
        <p:blipFill>
          <a:blip r:embed="rId5" cstate="print"/>
          <a:srcRect/>
          <a:stretch>
            <a:fillRect/>
          </a:stretch>
        </p:blipFill>
        <p:spPr bwMode="auto">
          <a:xfrm>
            <a:off x="6629400" y="1600200"/>
            <a:ext cx="2206625" cy="3200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sz="quarter"/>
          </p:nvPr>
        </p:nvSpPr>
        <p:spPr/>
        <p:txBody>
          <a:bodyPr/>
          <a:lstStyle/>
          <a:p>
            <a:pPr eaLnBrk="1" hangingPunct="1"/>
            <a:r>
              <a:rPr lang="en-US" smtClean="0"/>
              <a:t>Findings</a:t>
            </a:r>
          </a:p>
        </p:txBody>
      </p:sp>
      <p:graphicFrame>
        <p:nvGraphicFramePr>
          <p:cNvPr id="150531" name="Group 3"/>
          <p:cNvGraphicFramePr>
            <a:graphicFrameLocks noGrp="1"/>
          </p:cNvGraphicFramePr>
          <p:nvPr>
            <p:ph sz="quarter" idx="1"/>
          </p:nvPr>
        </p:nvGraphicFramePr>
        <p:xfrm>
          <a:off x="838200" y="2362200"/>
          <a:ext cx="3775075" cy="2185988"/>
        </p:xfrm>
        <a:graphic>
          <a:graphicData uri="http://schemas.openxmlformats.org/drawingml/2006/table">
            <a:tbl>
              <a:tblPr/>
              <a:tblGrid>
                <a:gridCol w="1887538"/>
                <a:gridCol w="1887537"/>
              </a:tblGrid>
              <a:tr h="546100">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Drug Use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73%  (46)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27%  (17)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gridSpan="2">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 or 71% Marijuana)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graphicFrame>
        <p:nvGraphicFramePr>
          <p:cNvPr id="150546" name="Group 18"/>
          <p:cNvGraphicFramePr>
            <a:graphicFrameLocks noGrp="1"/>
          </p:cNvGraphicFramePr>
          <p:nvPr>
            <p:ph sz="quarter" idx="2"/>
          </p:nvPr>
        </p:nvGraphicFramePr>
        <p:xfrm>
          <a:off x="4756150" y="2362200"/>
          <a:ext cx="3775075" cy="2185988"/>
        </p:xfrm>
        <a:graphic>
          <a:graphicData uri="http://schemas.openxmlformats.org/drawingml/2006/table">
            <a:tbl>
              <a:tblPr/>
              <a:tblGrid>
                <a:gridCol w="1887538"/>
                <a:gridCol w="1887537"/>
              </a:tblGrid>
              <a:tr h="546100">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Health Insurance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Private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27%   (19)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Public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44%   (31)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   (21)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0562" name="Group 34"/>
          <p:cNvGraphicFramePr>
            <a:graphicFrameLocks noGrp="1"/>
          </p:cNvGraphicFramePr>
          <p:nvPr>
            <p:ph sz="quarter" idx="3"/>
          </p:nvPr>
        </p:nvGraphicFramePr>
        <p:xfrm>
          <a:off x="838200" y="4813300"/>
          <a:ext cx="3810000" cy="2044701"/>
        </p:xfrm>
        <a:graphic>
          <a:graphicData uri="http://schemas.openxmlformats.org/drawingml/2006/table">
            <a:tbl>
              <a:tblPr/>
              <a:tblGrid>
                <a:gridCol w="1905000"/>
                <a:gridCol w="1905000"/>
              </a:tblGrid>
              <a:tr h="519113">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Have Unmet Needs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080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Medical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Dental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Vision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0578" name="Group 50"/>
          <p:cNvGraphicFramePr>
            <a:graphicFrameLocks noGrp="1"/>
          </p:cNvGraphicFramePr>
          <p:nvPr>
            <p:ph sz="quarter" idx="4"/>
          </p:nvPr>
        </p:nvGraphicFramePr>
        <p:xfrm>
          <a:off x="4724400" y="4670425"/>
          <a:ext cx="3775075" cy="2187576"/>
        </p:xfrm>
        <a:graphic>
          <a:graphicData uri="http://schemas.openxmlformats.org/drawingml/2006/table">
            <a:tbl>
              <a:tblPr/>
              <a:tblGrid>
                <a:gridCol w="1887538"/>
                <a:gridCol w="1887537"/>
              </a:tblGrid>
              <a:tr h="547688">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Depression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46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Suicidal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14%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eaLnBrk="1" hangingPunct="1"/>
            <a:r>
              <a:rPr lang="en-US" smtClean="0"/>
              <a:t>Descriptives</a:t>
            </a:r>
          </a:p>
        </p:txBody>
      </p:sp>
      <p:graphicFrame>
        <p:nvGraphicFramePr>
          <p:cNvPr id="152579" name="Group 3"/>
          <p:cNvGraphicFramePr>
            <a:graphicFrameLocks noGrp="1"/>
          </p:cNvGraphicFramePr>
          <p:nvPr>
            <p:ph sz="half" idx="1"/>
          </p:nvPr>
        </p:nvGraphicFramePr>
        <p:xfrm>
          <a:off x="838200" y="2362200"/>
          <a:ext cx="3775075" cy="4495800"/>
        </p:xfrm>
        <a:graphic>
          <a:graphicData uri="http://schemas.openxmlformats.org/drawingml/2006/table">
            <a:tbl>
              <a:tblPr/>
              <a:tblGrid>
                <a:gridCol w="1887538"/>
                <a:gridCol w="1887537"/>
              </a:tblGrid>
              <a:tr h="749300">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Current Health Status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Excellent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Very Good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Good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Poor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2%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601" name="Group 25"/>
          <p:cNvGraphicFramePr>
            <a:graphicFrameLocks noGrp="1"/>
          </p:cNvGraphicFramePr>
          <p:nvPr>
            <p:ph sz="quarter" idx="2"/>
          </p:nvPr>
        </p:nvGraphicFramePr>
        <p:xfrm>
          <a:off x="4756150" y="2362200"/>
          <a:ext cx="3775075" cy="1828800"/>
        </p:xfrm>
        <a:graphic>
          <a:graphicData uri="http://schemas.openxmlformats.org/drawingml/2006/table">
            <a:tbl>
              <a:tblPr/>
              <a:tblGrid>
                <a:gridCol w="1887538"/>
                <a:gridCol w="1887537"/>
              </a:tblGrid>
              <a:tr h="365125">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Number Years in Care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635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Median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35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2617" name="Group 41"/>
          <p:cNvGraphicFramePr>
            <a:graphicFrameLocks noGrp="1"/>
          </p:cNvGraphicFramePr>
          <p:nvPr>
            <p:ph sz="quarter" idx="3"/>
          </p:nvPr>
        </p:nvGraphicFramePr>
        <p:xfrm>
          <a:off x="4756150" y="4179888"/>
          <a:ext cx="3775075" cy="2286000"/>
        </p:xfrm>
        <a:graphic>
          <a:graphicData uri="http://schemas.openxmlformats.org/drawingml/2006/table">
            <a:tbl>
              <a:tblPr/>
              <a:tblGrid>
                <a:gridCol w="1887538"/>
                <a:gridCol w="1887537"/>
              </a:tblGrid>
              <a:tr h="571500">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Number of Placements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71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Median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sz="3200" smtClean="0"/>
              <a:t>Network Orientation Scale (NOS)</a:t>
            </a:r>
          </a:p>
        </p:txBody>
      </p:sp>
      <p:sp>
        <p:nvSpPr>
          <p:cNvPr id="14339" name="Rectangle 3"/>
          <p:cNvSpPr>
            <a:spLocks noGrp="1" noChangeArrowheads="1"/>
          </p:cNvSpPr>
          <p:nvPr>
            <p:ph type="body" sz="half" idx="1"/>
          </p:nvPr>
        </p:nvSpPr>
        <p:spPr>
          <a:xfrm>
            <a:off x="838200" y="2362200"/>
            <a:ext cx="3775075" cy="3724275"/>
          </a:xfrm>
        </p:spPr>
        <p:txBody>
          <a:bodyPr/>
          <a:lstStyle/>
          <a:p>
            <a:pPr eaLnBrk="1" hangingPunct="1">
              <a:lnSpc>
                <a:spcPct val="80000"/>
              </a:lnSpc>
            </a:pPr>
            <a:r>
              <a:rPr lang="en-US" sz="2000" smtClean="0"/>
              <a:t>Vaux, A., Burda, P., &amp; Stewart, D. (1986)</a:t>
            </a:r>
          </a:p>
          <a:p>
            <a:pPr eaLnBrk="1" hangingPunct="1">
              <a:lnSpc>
                <a:spcPct val="80000"/>
              </a:lnSpc>
            </a:pPr>
            <a:r>
              <a:rPr lang="en-US" sz="2000" smtClean="0"/>
              <a:t>Based on social support theory, but does not focus on a lack of social support, instead measuring an individuals’ unwillingness to maintain, nurture, or utilize the supports that they have</a:t>
            </a:r>
          </a:p>
          <a:p>
            <a:pPr eaLnBrk="1" hangingPunct="1">
              <a:lnSpc>
                <a:spcPct val="80000"/>
              </a:lnSpc>
            </a:pPr>
            <a:r>
              <a:rPr lang="en-US" sz="2000" smtClean="0"/>
              <a:t>Means of 40 and 42 reported as norms</a:t>
            </a:r>
          </a:p>
          <a:p>
            <a:pPr eaLnBrk="1" hangingPunct="1">
              <a:lnSpc>
                <a:spcPct val="80000"/>
              </a:lnSpc>
            </a:pPr>
            <a:r>
              <a:rPr lang="en-US" sz="2000" smtClean="0"/>
              <a:t>Higher scores = more negative orientation</a:t>
            </a:r>
          </a:p>
        </p:txBody>
      </p:sp>
      <p:graphicFrame>
        <p:nvGraphicFramePr>
          <p:cNvPr id="154628" name="Group 4"/>
          <p:cNvGraphicFramePr>
            <a:graphicFrameLocks noGrp="1"/>
          </p:cNvGraphicFramePr>
          <p:nvPr>
            <p:ph sz="half" idx="2"/>
          </p:nvPr>
        </p:nvGraphicFramePr>
        <p:xfrm>
          <a:off x="4800600" y="2362200"/>
          <a:ext cx="3730625" cy="4495800"/>
        </p:xfrm>
        <a:graphic>
          <a:graphicData uri="http://schemas.openxmlformats.org/drawingml/2006/table">
            <a:tbl>
              <a:tblPr/>
              <a:tblGrid>
                <a:gridCol w="1865313"/>
                <a:gridCol w="1865312"/>
              </a:tblGrid>
              <a:tr h="749300">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Participant NOS Scores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Median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9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Cronbach’s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0.682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smtClean="0"/>
              <a:t>NOS Comparisons</a:t>
            </a:r>
          </a:p>
        </p:txBody>
      </p:sp>
      <p:sp>
        <p:nvSpPr>
          <p:cNvPr id="15363" name="Rectangle 3"/>
          <p:cNvSpPr>
            <a:spLocks noGrp="1" noChangeArrowheads="1"/>
          </p:cNvSpPr>
          <p:nvPr>
            <p:ph type="body" idx="1"/>
          </p:nvPr>
        </p:nvSpPr>
        <p:spPr/>
        <p:txBody>
          <a:bodyPr/>
          <a:lstStyle/>
          <a:p>
            <a:pPr eaLnBrk="1" hangingPunct="1">
              <a:lnSpc>
                <a:spcPct val="90000"/>
              </a:lnSpc>
            </a:pPr>
            <a:r>
              <a:rPr lang="en-US" smtClean="0"/>
              <a:t>Participants have significantly higher NOS scores than the general population norms (one sample t-tests, p &lt; .001)</a:t>
            </a:r>
          </a:p>
          <a:p>
            <a:pPr eaLnBrk="1" hangingPunct="1">
              <a:lnSpc>
                <a:spcPct val="90000"/>
              </a:lnSpc>
            </a:pPr>
            <a:r>
              <a:rPr lang="en-US" smtClean="0"/>
              <a:t>Simple linear regression found that the number of foster care placements was significantly predictive of NOS scores</a:t>
            </a:r>
          </a:p>
          <a:p>
            <a:pPr lvl="1" eaLnBrk="1" hangingPunct="1">
              <a:lnSpc>
                <a:spcPct val="90000"/>
              </a:lnSpc>
            </a:pPr>
            <a:r>
              <a:rPr lang="en-US" smtClean="0"/>
              <a:t>Number of placements accounts for 12.3% of the variance in NOS Scores</a:t>
            </a:r>
          </a:p>
          <a:p>
            <a:pPr lvl="1" eaLnBrk="1" hangingPunct="1">
              <a:lnSpc>
                <a:spcPct val="90000"/>
              </a:lnSpc>
            </a:pPr>
            <a:r>
              <a:rPr lang="en-US" smtClean="0"/>
              <a:t>For every five placements (the mean), NOS will increase by 2.88 points (p = .004)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smtClean="0"/>
              <a:t>Qualitative Data</a:t>
            </a:r>
          </a:p>
        </p:txBody>
      </p:sp>
      <p:sp>
        <p:nvSpPr>
          <p:cNvPr id="16387" name="Rectangle 3"/>
          <p:cNvSpPr>
            <a:spLocks noGrp="1" noChangeArrowheads="1"/>
          </p:cNvSpPr>
          <p:nvPr>
            <p:ph type="body" idx="1"/>
          </p:nvPr>
        </p:nvSpPr>
        <p:spPr>
          <a:xfrm>
            <a:off x="838200" y="2362200"/>
            <a:ext cx="8153400" cy="4038600"/>
          </a:xfrm>
        </p:spPr>
        <p:txBody>
          <a:bodyPr/>
          <a:lstStyle/>
          <a:p>
            <a:pPr eaLnBrk="1" hangingPunct="1">
              <a:lnSpc>
                <a:spcPct val="90000"/>
              </a:lnSpc>
            </a:pPr>
            <a:r>
              <a:rPr lang="en-US" smtClean="0"/>
              <a:t>Participants provided 30 transcripts (40+ hours!) of 19 interviews and 11 focus groups</a:t>
            </a:r>
          </a:p>
          <a:p>
            <a:pPr eaLnBrk="1" hangingPunct="1">
              <a:lnSpc>
                <a:spcPct val="90000"/>
              </a:lnSpc>
            </a:pPr>
            <a:r>
              <a:rPr lang="en-US" smtClean="0"/>
              <a:t>Coding and analysis is ongoing</a:t>
            </a:r>
          </a:p>
          <a:p>
            <a:pPr eaLnBrk="1" hangingPunct="1">
              <a:lnSpc>
                <a:spcPct val="90000"/>
              </a:lnSpc>
            </a:pPr>
            <a:r>
              <a:rPr lang="en-US" smtClean="0"/>
              <a:t>Preliminary themes include:</a:t>
            </a:r>
          </a:p>
          <a:p>
            <a:pPr lvl="1" eaLnBrk="1" hangingPunct="1">
              <a:lnSpc>
                <a:spcPct val="90000"/>
              </a:lnSpc>
            </a:pPr>
            <a:r>
              <a:rPr lang="en-US" smtClean="0"/>
              <a:t>Both positive and negative experiences</a:t>
            </a:r>
          </a:p>
          <a:p>
            <a:pPr lvl="2" eaLnBrk="1" hangingPunct="1">
              <a:lnSpc>
                <a:spcPct val="90000"/>
              </a:lnSpc>
            </a:pPr>
            <a:r>
              <a:rPr lang="en-US" smtClean="0"/>
              <a:t>In foster care, in transition, and in education</a:t>
            </a:r>
          </a:p>
          <a:p>
            <a:pPr lvl="2" eaLnBrk="1" hangingPunct="1">
              <a:lnSpc>
                <a:spcPct val="90000"/>
              </a:lnSpc>
            </a:pPr>
            <a:r>
              <a:rPr lang="en-US" smtClean="0"/>
              <a:t>In accessing and receiving physical and mental health services</a:t>
            </a:r>
          </a:p>
          <a:p>
            <a:pPr lvl="1" eaLnBrk="1" hangingPunct="1">
              <a:lnSpc>
                <a:spcPct val="90000"/>
              </a:lnSpc>
            </a:pPr>
            <a:r>
              <a:rPr lang="en-US" smtClean="0"/>
              <a:t>Impacts of experiences on life, work, school, health and relationships</a:t>
            </a:r>
          </a:p>
          <a:p>
            <a:pPr lvl="1" eaLnBrk="1" hangingPunct="1">
              <a:lnSpc>
                <a:spcPct val="90000"/>
              </a:lnSpc>
            </a:pPr>
            <a:r>
              <a:rPr lang="en-US" smtClean="0"/>
              <a:t>Participant suggestions for improving foster care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p:txBody>
          <a:bodyPr/>
          <a:lstStyle/>
          <a:p>
            <a:r>
              <a:rPr lang="en-US" dirty="0" smtClean="0"/>
              <a:t>Selected Case Studies-Maria</a:t>
            </a:r>
          </a:p>
        </p:txBody>
      </p:sp>
      <p:sp>
        <p:nvSpPr>
          <p:cNvPr id="80899" name="Rectangle 3"/>
          <p:cNvSpPr>
            <a:spLocks noGrp="1" noChangeArrowheads="1"/>
          </p:cNvSpPr>
          <p:nvPr>
            <p:ph type="body" idx="1"/>
          </p:nvPr>
        </p:nvSpPr>
        <p:spPr/>
        <p:txBody>
          <a:bodyPr/>
          <a:lstStyle/>
          <a:p>
            <a:pPr>
              <a:lnSpc>
                <a:spcPct val="80000"/>
              </a:lnSpc>
            </a:pPr>
            <a:r>
              <a:rPr lang="en-US" sz="2000" dirty="0" smtClean="0"/>
              <a:t>Age 38, Placed in care at 16 for parental neglect. Suffers from Anxiety and Depression, suicidal tendencies</a:t>
            </a:r>
          </a:p>
          <a:p>
            <a:pPr>
              <a:lnSpc>
                <a:spcPct val="80000"/>
              </a:lnSpc>
              <a:buFont typeface="Wingdings" pitchFamily="2" charset="2"/>
              <a:buNone/>
            </a:pPr>
            <a:endParaRPr lang="en-US" sz="2000" dirty="0" smtClean="0"/>
          </a:p>
          <a:p>
            <a:pPr>
              <a:lnSpc>
                <a:spcPct val="80000"/>
              </a:lnSpc>
            </a:pPr>
            <a:r>
              <a:rPr lang="en-US" sz="2000" dirty="0" smtClean="0"/>
              <a:t>Has never had access to health insurance since aged out at 18. Suffers from panic attacks in college, impacted ability to attend classes, had access to campus counseling services, lost access to services when graduated</a:t>
            </a:r>
          </a:p>
          <a:p>
            <a:pPr>
              <a:lnSpc>
                <a:spcPct val="80000"/>
              </a:lnSpc>
              <a:buFont typeface="Wingdings" pitchFamily="2" charset="2"/>
              <a:buNone/>
            </a:pPr>
            <a:endParaRPr lang="en-US" sz="2000" dirty="0" smtClean="0"/>
          </a:p>
          <a:p>
            <a:pPr>
              <a:lnSpc>
                <a:spcPct val="80000"/>
              </a:lnSpc>
            </a:pPr>
            <a:r>
              <a:rPr lang="en-US" sz="2000" dirty="0" smtClean="0"/>
              <a:t>Hasn’t seen a dentist in 6 years</a:t>
            </a:r>
          </a:p>
          <a:p>
            <a:pPr>
              <a:lnSpc>
                <a:spcPct val="80000"/>
              </a:lnSpc>
              <a:buFont typeface="Wingdings" pitchFamily="2" charset="2"/>
              <a:buNone/>
            </a:pPr>
            <a:endParaRPr lang="en-US" sz="2000" dirty="0" smtClean="0"/>
          </a:p>
          <a:p>
            <a:pPr>
              <a:lnSpc>
                <a:spcPct val="80000"/>
              </a:lnSpc>
            </a:pPr>
            <a:r>
              <a:rPr lang="en-US" sz="2000" dirty="0" smtClean="0"/>
              <a:t>Mental health conditions impact relationship with spouse</a:t>
            </a:r>
          </a:p>
          <a:p>
            <a:pPr>
              <a:lnSpc>
                <a:spcPct val="80000"/>
              </a:lnSpc>
              <a:buFont typeface="Wingdings" pitchFamily="2" charset="2"/>
              <a:buNone/>
            </a:pPr>
            <a:endParaRPr lang="en-US" sz="2000" dirty="0" smtClean="0"/>
          </a:p>
          <a:p>
            <a:pPr>
              <a:lnSpc>
                <a:spcPct val="80000"/>
              </a:lnSpc>
            </a:pPr>
            <a:r>
              <a:rPr lang="en-US" sz="2000" dirty="0" smtClean="0"/>
              <a:t>Currently employed as a foster care parent for a private agency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p:txBody>
          <a:bodyPr/>
          <a:lstStyle/>
          <a:p>
            <a:r>
              <a:rPr lang="en-US" smtClean="0"/>
              <a:t>Case Study-Nathan</a:t>
            </a:r>
          </a:p>
        </p:txBody>
      </p:sp>
      <p:sp>
        <p:nvSpPr>
          <p:cNvPr id="82947" name="Rectangle 3"/>
          <p:cNvSpPr>
            <a:spLocks noGrp="1" noChangeArrowheads="1"/>
          </p:cNvSpPr>
          <p:nvPr>
            <p:ph type="body" idx="1"/>
          </p:nvPr>
        </p:nvSpPr>
        <p:spPr/>
        <p:txBody>
          <a:bodyPr/>
          <a:lstStyle/>
          <a:p>
            <a:r>
              <a:rPr lang="en-US" dirty="0" smtClean="0"/>
              <a:t>Age 24, Placed in care at age 11 due to sexual and physical abuse, aged out. Suffers from ADHD, bipolar, anxiety, insomnia, migraines, chronic sinus infections, learning disability, hasn’t seen a dentist since 2003.</a:t>
            </a:r>
          </a:p>
          <a:p>
            <a:r>
              <a:rPr lang="en-US" dirty="0" smtClean="0"/>
              <a:t>Lacks social relationships, looking to enter college</a:t>
            </a:r>
          </a:p>
          <a:p>
            <a:endParaRPr lang="en-US" dirty="0" smtClean="0"/>
          </a:p>
          <a:p>
            <a:endParaRPr lang="en-US" dirty="0" smtClean="0"/>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r>
              <a:rPr lang="en-US" smtClean="0"/>
              <a:t>Case Study-Lisa</a:t>
            </a:r>
          </a:p>
        </p:txBody>
      </p:sp>
      <p:sp>
        <p:nvSpPr>
          <p:cNvPr id="84995" name="Rectangle 3"/>
          <p:cNvSpPr>
            <a:spLocks noGrp="1" noChangeArrowheads="1"/>
          </p:cNvSpPr>
          <p:nvPr>
            <p:ph type="body" idx="1"/>
          </p:nvPr>
        </p:nvSpPr>
        <p:spPr/>
        <p:txBody>
          <a:bodyPr/>
          <a:lstStyle/>
          <a:p>
            <a:r>
              <a:rPr lang="en-US" smtClean="0"/>
              <a:t>Age 22, Removed at age 8, aged out. Suffers from Diabetes, and Asthma. Lost access to Medicaid in Dec. 2006 when she turned 21.  Struggling to afford medications for physical disabilities.  </a:t>
            </a:r>
          </a:p>
          <a:p>
            <a:r>
              <a:rPr lang="en-US" smtClean="0"/>
              <a:t>Has not been able to complete college or secure or maintain employment because of side effects of not being able to take meds.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r>
              <a:rPr lang="en-US" smtClean="0"/>
              <a:t>Case Study-Danica</a:t>
            </a:r>
          </a:p>
        </p:txBody>
      </p:sp>
      <p:sp>
        <p:nvSpPr>
          <p:cNvPr id="87043" name="Rectangle 3"/>
          <p:cNvSpPr>
            <a:spLocks noGrp="1" noChangeArrowheads="1"/>
          </p:cNvSpPr>
          <p:nvPr>
            <p:ph type="body" idx="1"/>
          </p:nvPr>
        </p:nvSpPr>
        <p:spPr/>
        <p:txBody>
          <a:bodyPr/>
          <a:lstStyle/>
          <a:p>
            <a:r>
              <a:rPr lang="en-US" smtClean="0"/>
              <a:t>Age 33, Removed at age 7, in and out of care through age 18. Suffers from Depression.</a:t>
            </a:r>
          </a:p>
          <a:p>
            <a:r>
              <a:rPr lang="en-US" smtClean="0"/>
              <a:t>Currently employed at a social service agency</a:t>
            </a:r>
          </a:p>
          <a:p>
            <a:r>
              <a:rPr lang="en-US" smtClean="0"/>
              <a:t>Due to frequency of moves while in care, Danica, who rents an apartment, moves frequently and chooses to live out of her suitcase-literally does not unpack, because that is her norm.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p:txBody>
          <a:bodyPr/>
          <a:lstStyle/>
          <a:p>
            <a:r>
              <a:rPr lang="en-US" smtClean="0"/>
              <a:t>Case Study: James</a:t>
            </a:r>
          </a:p>
        </p:txBody>
      </p:sp>
      <p:sp>
        <p:nvSpPr>
          <p:cNvPr id="89091" name="Rectangle 3"/>
          <p:cNvSpPr>
            <a:spLocks noGrp="1" noChangeArrowheads="1"/>
          </p:cNvSpPr>
          <p:nvPr>
            <p:ph type="body" idx="1"/>
          </p:nvPr>
        </p:nvSpPr>
        <p:spPr/>
        <p:txBody>
          <a:bodyPr/>
          <a:lstStyle/>
          <a:p>
            <a:r>
              <a:rPr lang="en-US" smtClean="0"/>
              <a:t>Age 25, Entered foster care at age 3, aged out at 20.  Suffers from obesity, chronic heart problems, and asthma</a:t>
            </a:r>
          </a:p>
          <a:p>
            <a:r>
              <a:rPr lang="en-US" smtClean="0"/>
              <a:t>Identifies as a gay male</a:t>
            </a:r>
          </a:p>
          <a:p>
            <a:r>
              <a:rPr lang="en-US" smtClean="0"/>
              <a:t>High school drop out, struggling with homelessness.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p:txBody>
          <a:bodyPr/>
          <a:lstStyle/>
          <a:p>
            <a:pPr eaLnBrk="1" hangingPunct="1"/>
            <a:r>
              <a:rPr lang="en-US" sz="3200" smtClean="0">
                <a:solidFill>
                  <a:srgbClr val="006600"/>
                </a:solidFill>
              </a:rPr>
              <a:t>Transitioning Out of Foster Care: Health Care Supports and Challenges</a:t>
            </a:r>
            <a:r>
              <a:rPr lang="en-US" sz="3200" smtClean="0"/>
              <a:t> </a:t>
            </a:r>
          </a:p>
        </p:txBody>
      </p:sp>
      <p:sp>
        <p:nvSpPr>
          <p:cNvPr id="4099" name="Rectangle 3"/>
          <p:cNvSpPr>
            <a:spLocks noGrp="1" noChangeArrowheads="1"/>
          </p:cNvSpPr>
          <p:nvPr>
            <p:ph type="subTitle" idx="1"/>
          </p:nvPr>
        </p:nvSpPr>
        <p:spPr/>
        <p:txBody>
          <a:bodyPr/>
          <a:lstStyle/>
          <a:p>
            <a:pPr eaLnBrk="1" hangingPunct="1">
              <a:lnSpc>
                <a:spcPct val="90000"/>
              </a:lnSpc>
            </a:pPr>
            <a:r>
              <a:rPr lang="en-US" sz="2400" smtClean="0">
                <a:solidFill>
                  <a:schemeClr val="tx1"/>
                </a:solidFill>
              </a:rPr>
              <a:t>Former Youth in Foster Care Describe Their Health Care Status and Experiences Navigating the Health Care System</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r>
              <a:rPr lang="en-US" smtClean="0"/>
              <a:t>Case Study: Emily</a:t>
            </a:r>
          </a:p>
        </p:txBody>
      </p:sp>
      <p:sp>
        <p:nvSpPr>
          <p:cNvPr id="91139" name="Rectangle 3"/>
          <p:cNvSpPr>
            <a:spLocks noGrp="1" noChangeArrowheads="1"/>
          </p:cNvSpPr>
          <p:nvPr>
            <p:ph type="body" idx="1"/>
          </p:nvPr>
        </p:nvSpPr>
        <p:spPr/>
        <p:txBody>
          <a:bodyPr/>
          <a:lstStyle/>
          <a:p>
            <a:pPr>
              <a:lnSpc>
                <a:spcPct val="80000"/>
              </a:lnSpc>
            </a:pPr>
            <a:r>
              <a:rPr lang="en-US" sz="2400" dirty="0" smtClean="0"/>
              <a:t>Age 36, raised in Orphanage in China from 2 weeks to age 14, adopted in US at age 14, placed in U.S. foster care at age 15.  Suffers from “severe allergies”, high cholesterol, auditory processing disorder, chronic urinary tract infections, anxiety, tried to get pregnant young, had 5 miscarriages before having her only son.  </a:t>
            </a:r>
          </a:p>
          <a:p>
            <a:pPr>
              <a:lnSpc>
                <a:spcPct val="80000"/>
              </a:lnSpc>
            </a:pPr>
            <a:r>
              <a:rPr lang="en-US" sz="2400" dirty="0" smtClean="0"/>
              <a:t>Currently divorced, suffering from STD’s  .</a:t>
            </a:r>
          </a:p>
          <a:p>
            <a:pPr>
              <a:lnSpc>
                <a:spcPct val="80000"/>
              </a:lnSpc>
            </a:pPr>
            <a:r>
              <a:rPr lang="en-US" sz="2400" dirty="0" smtClean="0"/>
              <a:t>Currently employed as an on-call, substitute elementary </a:t>
            </a:r>
            <a:r>
              <a:rPr lang="en-US" sz="2400" dirty="0" err="1" smtClean="0"/>
              <a:t>ed</a:t>
            </a:r>
            <a:r>
              <a:rPr lang="en-US" sz="2400" dirty="0" smtClean="0"/>
              <a:t> teacher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sz="3200" smtClean="0">
                <a:solidFill>
                  <a:srgbClr val="006600"/>
                </a:solidFill>
              </a:rPr>
              <a:t>Health Care Policy and Service Gaps</a:t>
            </a:r>
          </a:p>
        </p:txBody>
      </p:sp>
      <p:sp>
        <p:nvSpPr>
          <p:cNvPr id="25603" name="Rectangle 3"/>
          <p:cNvSpPr>
            <a:spLocks noGrp="1" noChangeArrowheads="1"/>
          </p:cNvSpPr>
          <p:nvPr>
            <p:ph type="body" idx="1"/>
          </p:nvPr>
        </p:nvSpPr>
        <p:spPr>
          <a:xfrm>
            <a:off x="838200" y="2362200"/>
            <a:ext cx="7693025" cy="4267200"/>
          </a:xfrm>
        </p:spPr>
        <p:txBody>
          <a:bodyPr/>
          <a:lstStyle/>
          <a:p>
            <a:pPr eaLnBrk="1" hangingPunct="1">
              <a:lnSpc>
                <a:spcPct val="80000"/>
              </a:lnSpc>
            </a:pPr>
            <a:r>
              <a:rPr lang="en-US" sz="2400" smtClean="0"/>
              <a:t>Youths’ disabilities (including their mental &amp; physical health challenges) are not consistently evaluated and defined within and between systems, and services and outcomes are not monitored consistently or recorded at all.</a:t>
            </a:r>
          </a:p>
          <a:p>
            <a:pPr eaLnBrk="1" hangingPunct="1">
              <a:lnSpc>
                <a:spcPct val="80000"/>
              </a:lnSpc>
            </a:pPr>
            <a:endParaRPr lang="en-US" sz="2400" smtClean="0"/>
          </a:p>
          <a:p>
            <a:pPr eaLnBrk="1" hangingPunct="1">
              <a:lnSpc>
                <a:spcPct val="80000"/>
              </a:lnSpc>
            </a:pPr>
            <a:r>
              <a:rPr lang="en-US" sz="2400" smtClean="0"/>
              <a:t>Youth do not have access to comprehensive assessments, immunizations and consistent medical, dental, mental health and other specialty care.</a:t>
            </a:r>
          </a:p>
          <a:p>
            <a:pPr eaLnBrk="1" hangingPunct="1">
              <a:lnSpc>
                <a:spcPct val="80000"/>
              </a:lnSpc>
            </a:pPr>
            <a:endParaRPr lang="en-US" sz="2400" smtClean="0"/>
          </a:p>
          <a:p>
            <a:pPr eaLnBrk="1" hangingPunct="1">
              <a:lnSpc>
                <a:spcPct val="80000"/>
              </a:lnSpc>
            </a:pPr>
            <a:r>
              <a:rPr lang="en-US" sz="2400" smtClean="0"/>
              <a:t>Health care providers are not willing to accept Medicaid.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sz="3200" smtClean="0">
                <a:solidFill>
                  <a:srgbClr val="006600"/>
                </a:solidFill>
              </a:rPr>
              <a:t>Policy and Service Gaps (continued)</a:t>
            </a:r>
          </a:p>
        </p:txBody>
      </p:sp>
      <p:sp>
        <p:nvSpPr>
          <p:cNvPr id="26627" name="Rectangle 3"/>
          <p:cNvSpPr>
            <a:spLocks noGrp="1" noChangeArrowheads="1"/>
          </p:cNvSpPr>
          <p:nvPr>
            <p:ph type="body" idx="1"/>
          </p:nvPr>
        </p:nvSpPr>
        <p:spPr>
          <a:xfrm>
            <a:off x="838200" y="2362200"/>
            <a:ext cx="7693025" cy="4267200"/>
          </a:xfrm>
        </p:spPr>
        <p:txBody>
          <a:bodyPr/>
          <a:lstStyle/>
          <a:p>
            <a:pPr eaLnBrk="1" hangingPunct="1">
              <a:lnSpc>
                <a:spcPct val="90000"/>
              </a:lnSpc>
            </a:pPr>
            <a:r>
              <a:rPr lang="en-US" sz="2400" smtClean="0"/>
              <a:t>Youth are being placed on long wait lists for much needed services.</a:t>
            </a:r>
          </a:p>
          <a:p>
            <a:pPr eaLnBrk="1" hangingPunct="1">
              <a:lnSpc>
                <a:spcPct val="90000"/>
              </a:lnSpc>
            </a:pPr>
            <a:endParaRPr lang="en-US" sz="2400" smtClean="0"/>
          </a:p>
          <a:p>
            <a:pPr eaLnBrk="1" hangingPunct="1">
              <a:lnSpc>
                <a:spcPct val="90000"/>
              </a:lnSpc>
            </a:pPr>
            <a:r>
              <a:rPr lang="en-US" sz="2400" smtClean="0"/>
              <a:t>Services are not located in the communities in which youth are placed, resulting in increased use of costly emergency room visits to address non-emergent health care issues.</a:t>
            </a:r>
          </a:p>
          <a:p>
            <a:pPr eaLnBrk="1" hangingPunct="1">
              <a:lnSpc>
                <a:spcPct val="90000"/>
              </a:lnSpc>
            </a:pPr>
            <a:endParaRPr lang="en-US" sz="2400" smtClean="0">
              <a:solidFill>
                <a:schemeClr val="tx2"/>
              </a:solidFill>
            </a:endParaRPr>
          </a:p>
          <a:p>
            <a:pPr eaLnBrk="1" hangingPunct="1">
              <a:lnSpc>
                <a:spcPct val="90000"/>
              </a:lnSpc>
            </a:pPr>
            <a:r>
              <a:rPr lang="en-US" sz="2400" smtClean="0"/>
              <a:t>Youth exiting care do not receive services and supports to ensure their safety, stability and well-being.</a:t>
            </a:r>
          </a:p>
          <a:p>
            <a:pPr eaLnBrk="1" hangingPunct="1">
              <a:lnSpc>
                <a:spcPct val="90000"/>
              </a:lnSpc>
            </a:pPr>
            <a:endParaRPr 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sz="3200" smtClean="0">
                <a:solidFill>
                  <a:srgbClr val="006600"/>
                </a:solidFill>
              </a:rPr>
              <a:t>Policy and Service Gaps (continued)</a:t>
            </a:r>
          </a:p>
        </p:txBody>
      </p:sp>
      <p:sp>
        <p:nvSpPr>
          <p:cNvPr id="27651" name="Rectangle 3"/>
          <p:cNvSpPr>
            <a:spLocks noGrp="1" noChangeArrowheads="1"/>
          </p:cNvSpPr>
          <p:nvPr>
            <p:ph type="body" idx="1"/>
          </p:nvPr>
        </p:nvSpPr>
        <p:spPr>
          <a:xfrm>
            <a:off x="838200" y="2362200"/>
            <a:ext cx="7693025" cy="4267200"/>
          </a:xfrm>
        </p:spPr>
        <p:txBody>
          <a:bodyPr/>
          <a:lstStyle/>
          <a:p>
            <a:pPr eaLnBrk="1" hangingPunct="1">
              <a:lnSpc>
                <a:spcPct val="80000"/>
              </a:lnSpc>
            </a:pPr>
            <a:r>
              <a:rPr lang="en-US" sz="2400" smtClean="0"/>
              <a:t>Youth lack coordinated transition plans do not have access to further education and training opportunities once their cases are closed.</a:t>
            </a:r>
          </a:p>
          <a:p>
            <a:pPr eaLnBrk="1" hangingPunct="1">
              <a:lnSpc>
                <a:spcPct val="80000"/>
              </a:lnSpc>
            </a:pPr>
            <a:endParaRPr lang="en-US" sz="2400" smtClean="0"/>
          </a:p>
          <a:p>
            <a:pPr eaLnBrk="1" hangingPunct="1">
              <a:lnSpc>
                <a:spcPct val="80000"/>
              </a:lnSpc>
            </a:pPr>
            <a:r>
              <a:rPr lang="en-US" sz="2400" smtClean="0"/>
              <a:t>Youth who have aged out receive little to no assistance finding housing, arranging for their health and mental health care or establishing themselves in their communities.</a:t>
            </a:r>
          </a:p>
          <a:p>
            <a:pPr eaLnBrk="1" hangingPunct="1">
              <a:lnSpc>
                <a:spcPct val="80000"/>
              </a:lnSpc>
            </a:pPr>
            <a:endParaRPr lang="en-US" sz="2400" smtClean="0"/>
          </a:p>
          <a:p>
            <a:pPr eaLnBrk="1" hangingPunct="1">
              <a:lnSpc>
                <a:spcPct val="80000"/>
              </a:lnSpc>
            </a:pPr>
            <a:r>
              <a:rPr lang="en-US" sz="2400" smtClean="0"/>
              <a:t>There is a general lack of information sharing, collaboration and communication among child welfare and other systems that serve this population.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sz="3200" smtClean="0">
                <a:solidFill>
                  <a:srgbClr val="006600"/>
                </a:solidFill>
              </a:rPr>
              <a:t>Other Emerging Initiatives on campus		</a:t>
            </a:r>
          </a:p>
        </p:txBody>
      </p:sp>
      <p:sp>
        <p:nvSpPr>
          <p:cNvPr id="30723" name="Rectangle 3"/>
          <p:cNvSpPr>
            <a:spLocks noGrp="1" noChangeArrowheads="1"/>
          </p:cNvSpPr>
          <p:nvPr>
            <p:ph type="body" idx="1"/>
          </p:nvPr>
        </p:nvSpPr>
        <p:spPr/>
        <p:txBody>
          <a:bodyPr/>
          <a:lstStyle/>
          <a:p>
            <a:pPr eaLnBrk="1" hangingPunct="1"/>
            <a:r>
              <a:rPr lang="en-US" smtClean="0"/>
              <a:t>MSU Foster Child Summer Camp (August 6-8, 2008)</a:t>
            </a:r>
          </a:p>
          <a:p>
            <a:pPr eaLnBrk="1" hangingPunct="1"/>
            <a:r>
              <a:rPr lang="en-US" smtClean="0"/>
              <a:t>John Seita Scholarship, WMU</a:t>
            </a:r>
          </a:p>
          <a:p>
            <a:pPr eaLnBrk="1" hangingPunct="1"/>
            <a:r>
              <a:rPr lang="en-US" smtClean="0"/>
              <a:t>Comcast Initiative in partnership with the Michigan Campus Compact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a:xfrm>
            <a:off x="762000" y="457200"/>
            <a:ext cx="7924800" cy="1447800"/>
          </a:xfrm>
        </p:spPr>
        <p:txBody>
          <a:bodyPr/>
          <a:lstStyle/>
          <a:p>
            <a:pPr eaLnBrk="1" hangingPunct="1"/>
            <a:r>
              <a:rPr lang="en-US" sz="3200" smtClean="0">
                <a:solidFill>
                  <a:srgbClr val="006600"/>
                </a:solidFill>
              </a:rPr>
              <a:t>Policy Development Efforts undergone to Improve Outcomes for the Population</a:t>
            </a:r>
          </a:p>
        </p:txBody>
      </p:sp>
      <p:sp>
        <p:nvSpPr>
          <p:cNvPr id="17411" name="Rectangle 3"/>
          <p:cNvSpPr>
            <a:spLocks noGrp="1" noChangeArrowheads="1"/>
          </p:cNvSpPr>
          <p:nvPr>
            <p:ph type="body" idx="1"/>
          </p:nvPr>
        </p:nvSpPr>
        <p:spPr>
          <a:xfrm>
            <a:off x="838200" y="2362200"/>
            <a:ext cx="7693025" cy="4267200"/>
          </a:xfrm>
        </p:spPr>
        <p:txBody>
          <a:bodyPr/>
          <a:lstStyle/>
          <a:p>
            <a:pPr eaLnBrk="1" hangingPunct="1">
              <a:lnSpc>
                <a:spcPct val="90000"/>
              </a:lnSpc>
              <a:buFont typeface="Wingdings" pitchFamily="2" charset="2"/>
              <a:buNone/>
            </a:pPr>
            <a:r>
              <a:rPr lang="en-US" sz="2400" b="1" smtClean="0"/>
              <a:t>Foster Care Independence Act of 1999</a:t>
            </a:r>
          </a:p>
          <a:p>
            <a:pPr eaLnBrk="1" hangingPunct="1">
              <a:lnSpc>
                <a:spcPct val="90000"/>
              </a:lnSpc>
            </a:pPr>
            <a:r>
              <a:rPr lang="en-US" sz="2200" smtClean="0"/>
              <a:t>John H. Chafee Foster Care Independence Program (Services 14-21 year olds)</a:t>
            </a:r>
          </a:p>
          <a:p>
            <a:pPr eaLnBrk="1" hangingPunct="1">
              <a:lnSpc>
                <a:spcPct val="90000"/>
              </a:lnSpc>
            </a:pPr>
            <a:r>
              <a:rPr lang="en-US" sz="2200" u="sng" smtClean="0"/>
              <a:t>Increased youth asset limit for Medicaid eligibility</a:t>
            </a:r>
          </a:p>
          <a:p>
            <a:pPr eaLnBrk="1" hangingPunct="1">
              <a:lnSpc>
                <a:spcPct val="90000"/>
              </a:lnSpc>
            </a:pPr>
            <a:r>
              <a:rPr lang="en-US" sz="2200" smtClean="0"/>
              <a:t>Tuition support</a:t>
            </a:r>
          </a:p>
          <a:p>
            <a:pPr eaLnBrk="1" hangingPunct="1">
              <a:lnSpc>
                <a:spcPct val="90000"/>
              </a:lnSpc>
            </a:pPr>
            <a:r>
              <a:rPr lang="en-US" sz="2200" smtClean="0"/>
              <a:t>Transportation</a:t>
            </a:r>
          </a:p>
          <a:p>
            <a:pPr eaLnBrk="1" hangingPunct="1">
              <a:lnSpc>
                <a:spcPct val="90000"/>
              </a:lnSpc>
            </a:pPr>
            <a:r>
              <a:rPr lang="en-US" sz="2200" smtClean="0"/>
              <a:t>Tutoring</a:t>
            </a:r>
          </a:p>
          <a:p>
            <a:pPr eaLnBrk="1" hangingPunct="1">
              <a:lnSpc>
                <a:spcPct val="90000"/>
              </a:lnSpc>
            </a:pPr>
            <a:r>
              <a:rPr lang="en-US" sz="2200" smtClean="0"/>
              <a:t>Employment support (including interviewing and job retention skills training, uniforms, and apprenticeship fees)</a:t>
            </a:r>
          </a:p>
          <a:p>
            <a:pPr eaLnBrk="1" hangingPunct="1">
              <a:lnSpc>
                <a:spcPct val="90000"/>
              </a:lnSpc>
            </a:pPr>
            <a:r>
              <a:rPr lang="en-US" sz="2200" smtClean="0"/>
              <a:t>Housing (18-20 year olds) including 1</a:t>
            </a:r>
            <a:r>
              <a:rPr lang="en-US" sz="2200" baseline="30000" smtClean="0"/>
              <a:t>st</a:t>
            </a:r>
            <a:r>
              <a:rPr lang="en-US" sz="2200" smtClean="0"/>
              <a:t> month’s rent and deposit only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smtClean="0"/>
              <a:t>Policy Development Efforts Cont.</a:t>
            </a:r>
          </a:p>
        </p:txBody>
      </p:sp>
      <p:sp>
        <p:nvSpPr>
          <p:cNvPr id="18435" name="Rectangle 3"/>
          <p:cNvSpPr>
            <a:spLocks noGrp="1" noChangeArrowheads="1"/>
          </p:cNvSpPr>
          <p:nvPr>
            <p:ph type="body" idx="1"/>
          </p:nvPr>
        </p:nvSpPr>
        <p:spPr/>
        <p:txBody>
          <a:bodyPr/>
          <a:lstStyle/>
          <a:p>
            <a:pPr eaLnBrk="1" hangingPunct="1">
              <a:lnSpc>
                <a:spcPct val="90000"/>
              </a:lnSpc>
            </a:pPr>
            <a:r>
              <a:rPr lang="en-US" smtClean="0"/>
              <a:t>Michigan’s Program is called “Youth in Transition or YIT”.</a:t>
            </a:r>
          </a:p>
          <a:p>
            <a:pPr eaLnBrk="1" hangingPunct="1">
              <a:lnSpc>
                <a:spcPct val="90000"/>
              </a:lnSpc>
            </a:pPr>
            <a:r>
              <a:rPr lang="en-US" smtClean="0"/>
              <a:t>Feb. 26, 2008 a final rules was published which amends the federal regulations that implements a data collection requirement of the Foster Care Independence Act of 1999 who are receiving YIT services and must address outcomes of youth. Final rule takes effect April 28, 2008.</a:t>
            </a:r>
          </a:p>
          <a:p>
            <a:pPr eaLnBrk="1" hangingPunct="1">
              <a:lnSpc>
                <a:spcPct val="90000"/>
              </a:lnSpc>
              <a:buFont typeface="Wingdings" pitchFamily="2" charset="2"/>
              <a:buNone/>
            </a:pPr>
            <a:endParaRPr lang="en-US" smtClean="0"/>
          </a:p>
          <a:p>
            <a:pPr eaLnBrk="1" hangingPunct="1">
              <a:lnSpc>
                <a:spcPct val="90000"/>
              </a:lnSpc>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sz="3200" smtClean="0">
                <a:solidFill>
                  <a:srgbClr val="006600"/>
                </a:solidFill>
              </a:rPr>
              <a:t>Policy Development Efforts (continued)</a:t>
            </a:r>
          </a:p>
        </p:txBody>
      </p:sp>
      <p:sp>
        <p:nvSpPr>
          <p:cNvPr id="19459" name="Rectangle 3"/>
          <p:cNvSpPr>
            <a:spLocks noGrp="1" noChangeArrowheads="1"/>
          </p:cNvSpPr>
          <p:nvPr>
            <p:ph type="body" idx="1"/>
          </p:nvPr>
        </p:nvSpPr>
        <p:spPr>
          <a:xfrm>
            <a:off x="838200" y="2362200"/>
            <a:ext cx="7693025" cy="4267200"/>
          </a:xfrm>
        </p:spPr>
        <p:txBody>
          <a:bodyPr/>
          <a:lstStyle/>
          <a:p>
            <a:pPr eaLnBrk="1" hangingPunct="1">
              <a:lnSpc>
                <a:spcPct val="80000"/>
              </a:lnSpc>
              <a:buFont typeface="Wingdings" pitchFamily="2" charset="2"/>
              <a:buNone/>
            </a:pPr>
            <a:r>
              <a:rPr lang="en-US" sz="2000" b="1" smtClean="0"/>
              <a:t>Promoting Safe and Stable Families Amendments of 2001</a:t>
            </a:r>
            <a:r>
              <a:rPr lang="en-US" sz="2000" smtClean="0"/>
              <a:t> </a:t>
            </a:r>
          </a:p>
          <a:p>
            <a:pPr eaLnBrk="1" hangingPunct="1">
              <a:lnSpc>
                <a:spcPct val="80000"/>
              </a:lnSpc>
              <a:buFont typeface="Wingdings" pitchFamily="2" charset="2"/>
              <a:buNone/>
            </a:pPr>
            <a:endParaRPr lang="en-US" sz="2000" smtClean="0"/>
          </a:p>
          <a:p>
            <a:pPr eaLnBrk="1" hangingPunct="1">
              <a:lnSpc>
                <a:spcPct val="80000"/>
              </a:lnSpc>
            </a:pPr>
            <a:r>
              <a:rPr lang="en-US" sz="2000" smtClean="0"/>
              <a:t>Provided a sixth purpose to the Chafee program and in FY 2003, Congress appropriated $42 million for payments to states to implement the </a:t>
            </a:r>
            <a:r>
              <a:rPr lang="en-US" sz="2000" b="1" smtClean="0"/>
              <a:t>Education and Training Voucher (ETV) Program.</a:t>
            </a:r>
            <a:r>
              <a:rPr lang="en-US" sz="2000" smtClean="0"/>
              <a:t> </a:t>
            </a:r>
          </a:p>
          <a:p>
            <a:pPr eaLnBrk="1" hangingPunct="1">
              <a:lnSpc>
                <a:spcPct val="80000"/>
              </a:lnSpc>
              <a:buFont typeface="Wingdings" pitchFamily="2" charset="2"/>
              <a:buNone/>
            </a:pPr>
            <a:endParaRPr lang="en-US" sz="2000" smtClean="0"/>
          </a:p>
          <a:p>
            <a:pPr eaLnBrk="1" hangingPunct="1">
              <a:lnSpc>
                <a:spcPct val="80000"/>
              </a:lnSpc>
            </a:pPr>
            <a:r>
              <a:rPr lang="en-US" sz="2000" smtClean="0"/>
              <a:t>Youth may receive up to the </a:t>
            </a:r>
            <a:r>
              <a:rPr lang="en-US" sz="2000" u="sng" smtClean="0"/>
              <a:t>lesser</a:t>
            </a:r>
            <a:r>
              <a:rPr lang="en-US" sz="2000" smtClean="0"/>
              <a:t> of the total cost of attendance or $5000 per year. A year is defined as a twelve (12) month period beginning with the month the youth is enrolled in a post-secondary education or training program.</a:t>
            </a:r>
          </a:p>
          <a:p>
            <a:pPr eaLnBrk="1" hangingPunct="1">
              <a:lnSpc>
                <a:spcPct val="80000"/>
              </a:lnSpc>
              <a:buFont typeface="Wingdings" pitchFamily="2" charset="2"/>
              <a:buNone/>
            </a:pPr>
            <a:endParaRPr lang="en-US" sz="2000" smtClean="0"/>
          </a:p>
          <a:p>
            <a:pPr eaLnBrk="1" hangingPunct="1">
              <a:lnSpc>
                <a:spcPct val="80000"/>
              </a:lnSpc>
            </a:pPr>
            <a:r>
              <a:rPr lang="en-US" sz="2000" smtClean="0"/>
              <a:t>Due to the great demand of this program in Michigan, ETV’s will be awarded at a reduced rate of $2500 per year. (Effective Feb. 2008).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smtClean="0">
                <a:solidFill>
                  <a:srgbClr val="006600"/>
                </a:solidFill>
              </a:rPr>
              <a:t>National Efforts (continued)</a:t>
            </a:r>
          </a:p>
        </p:txBody>
      </p:sp>
      <p:sp>
        <p:nvSpPr>
          <p:cNvPr id="20483" name="Rectangle 3"/>
          <p:cNvSpPr>
            <a:spLocks noGrp="1" noChangeArrowheads="1"/>
          </p:cNvSpPr>
          <p:nvPr>
            <p:ph type="body" idx="1"/>
          </p:nvPr>
        </p:nvSpPr>
        <p:spPr>
          <a:xfrm>
            <a:off x="838200" y="2362200"/>
            <a:ext cx="7693025" cy="4267200"/>
          </a:xfrm>
        </p:spPr>
        <p:txBody>
          <a:bodyPr/>
          <a:lstStyle/>
          <a:p>
            <a:pPr eaLnBrk="1" hangingPunct="1">
              <a:buFont typeface="Wingdings" pitchFamily="2" charset="2"/>
              <a:buNone/>
            </a:pPr>
            <a:r>
              <a:rPr lang="en-US" b="1" smtClean="0"/>
              <a:t>The cost of attendance includes:</a:t>
            </a:r>
          </a:p>
          <a:p>
            <a:pPr eaLnBrk="1" hangingPunct="1"/>
            <a:r>
              <a:rPr lang="en-US" sz="2200" smtClean="0"/>
              <a:t>Tuition and fees </a:t>
            </a:r>
          </a:p>
          <a:p>
            <a:pPr eaLnBrk="1" hangingPunct="1"/>
            <a:r>
              <a:rPr lang="en-US" sz="2200" smtClean="0"/>
              <a:t>Room and Board for Aftercare youth and youth between the ages of 21-23 </a:t>
            </a:r>
          </a:p>
          <a:p>
            <a:pPr eaLnBrk="1" hangingPunct="1"/>
            <a:r>
              <a:rPr lang="en-US" sz="2200" smtClean="0"/>
              <a:t>Rental or purchase of required equipment, materials or supplies (including a computer) </a:t>
            </a:r>
          </a:p>
          <a:p>
            <a:pPr eaLnBrk="1" hangingPunct="1"/>
            <a:r>
              <a:rPr lang="en-US" sz="2200" smtClean="0"/>
              <a:t>Allowance for books, supplies, transportation, etc</a:t>
            </a:r>
          </a:p>
          <a:p>
            <a:pPr eaLnBrk="1" hangingPunct="1"/>
            <a:r>
              <a:rPr lang="en-US" sz="2200" smtClean="0"/>
              <a:t>Special study projects </a:t>
            </a:r>
          </a:p>
          <a:p>
            <a:pPr eaLnBrk="1" hangingPunct="1"/>
            <a:r>
              <a:rPr lang="en-US" sz="2200" smtClean="0"/>
              <a:t>Can be used to purchase campus-provided student health insurance</a:t>
            </a:r>
          </a:p>
          <a:p>
            <a:pPr eaLnBrk="1" hangingPunct="1"/>
            <a:r>
              <a:rPr lang="en-US" sz="2200" smtClean="0"/>
              <a:t>Can be used to supplement daycare expenses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pPr eaLnBrk="1" hangingPunct="1">
              <a:defRPr/>
            </a:pPr>
            <a:r>
              <a:rPr lang="en-US" smtClean="0">
                <a:solidFill>
                  <a:srgbClr val="006600"/>
                </a:solidFill>
                <a:effectLst>
                  <a:outerShdw blurRad="38100" dist="38100" dir="2700000" algn="tl">
                    <a:srgbClr val="C0C0C0"/>
                  </a:outerShdw>
                </a:effectLst>
              </a:rPr>
              <a:t>National Efforts (continued)</a:t>
            </a:r>
          </a:p>
        </p:txBody>
      </p:sp>
      <p:sp>
        <p:nvSpPr>
          <p:cNvPr id="84995" name="Rectangle 3"/>
          <p:cNvSpPr>
            <a:spLocks noGrp="1" noChangeArrowheads="1"/>
          </p:cNvSpPr>
          <p:nvPr>
            <p:ph type="body" idx="1"/>
          </p:nvPr>
        </p:nvSpPr>
        <p:spPr>
          <a:xfrm>
            <a:off x="838200" y="2362200"/>
            <a:ext cx="7693025" cy="4267200"/>
          </a:xfrm>
        </p:spPr>
        <p:txBody>
          <a:bodyPr/>
          <a:lstStyle/>
          <a:p>
            <a:pPr eaLnBrk="1" hangingPunct="1">
              <a:lnSpc>
                <a:spcPct val="80000"/>
              </a:lnSpc>
              <a:buFont typeface="Wingdings" pitchFamily="2" charset="2"/>
              <a:buNone/>
              <a:defRPr/>
            </a:pPr>
            <a:r>
              <a:rPr lang="en-US" b="1" smtClean="0"/>
              <a:t>Child and Family Services Improvement Act of 2006</a:t>
            </a:r>
            <a:r>
              <a:rPr lang="en-US" sz="2000" smtClean="0"/>
              <a:t> </a:t>
            </a:r>
          </a:p>
          <a:p>
            <a:pPr eaLnBrk="1" hangingPunct="1">
              <a:lnSpc>
                <a:spcPct val="80000"/>
              </a:lnSpc>
              <a:defRPr/>
            </a:pPr>
            <a:endParaRPr lang="en-US" sz="2000" smtClean="0"/>
          </a:p>
          <a:p>
            <a:pPr eaLnBrk="1" hangingPunct="1">
              <a:lnSpc>
                <a:spcPct val="80000"/>
              </a:lnSpc>
              <a:defRPr/>
            </a:pPr>
            <a:r>
              <a:rPr lang="en-US" sz="2000" smtClean="0"/>
              <a:t>Reauthorizes the Promoting Safe and Stable Programs (Title IV-B Part 2) through 2011. </a:t>
            </a:r>
          </a:p>
          <a:p>
            <a:pPr eaLnBrk="1" hangingPunct="1">
              <a:lnSpc>
                <a:spcPct val="80000"/>
              </a:lnSpc>
              <a:buFont typeface="Wingdings" pitchFamily="2" charset="2"/>
              <a:buNone/>
              <a:defRPr/>
            </a:pPr>
            <a:endParaRPr lang="en-US" sz="2000" smtClean="0"/>
          </a:p>
          <a:p>
            <a:pPr eaLnBrk="1" hangingPunct="1">
              <a:lnSpc>
                <a:spcPct val="80000"/>
              </a:lnSpc>
              <a:defRPr/>
            </a:pPr>
            <a:r>
              <a:rPr lang="en-US" sz="2000" smtClean="0"/>
              <a:t>Support monthly caseworker visit to children who are in foster care with an emphasis on activities designed to improve caseworker retention, recruitment, training, and ability to access the benefits of technology.</a:t>
            </a:r>
          </a:p>
          <a:p>
            <a:pPr eaLnBrk="1" hangingPunct="1">
              <a:lnSpc>
                <a:spcPct val="80000"/>
              </a:lnSpc>
              <a:buFont typeface="Wingdings" pitchFamily="2" charset="2"/>
              <a:buNone/>
              <a:defRPr/>
            </a:pPr>
            <a:endParaRPr lang="en-US" sz="2000" smtClean="0"/>
          </a:p>
          <a:p>
            <a:pPr eaLnBrk="1" hangingPunct="1">
              <a:lnSpc>
                <a:spcPct val="80000"/>
              </a:lnSpc>
              <a:defRPr/>
            </a:pPr>
            <a:r>
              <a:rPr lang="en-US" sz="2000" smtClean="0"/>
              <a:t>Ensure that at least 90% of children in foster care are visited on a monthly basis and that the majority of the visits occur in the residence of the child~ this goal must be achieved by all states by October 1, 2011. </a:t>
            </a:r>
          </a:p>
          <a:p>
            <a:pPr eaLnBrk="1" hangingPunct="1">
              <a:lnSpc>
                <a:spcPct val="80000"/>
              </a:lnSpc>
              <a:buFont typeface="Wingdings" pitchFamily="2" charset="2"/>
              <a:buNone/>
              <a:defRPr/>
            </a:pPr>
            <a:endParaRPr lang="en-US" sz="1600" smtClean="0">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smtClean="0">
                <a:solidFill>
                  <a:srgbClr val="006600"/>
                </a:solidFill>
              </a:rPr>
              <a:t>Project Description-History</a:t>
            </a:r>
          </a:p>
        </p:txBody>
      </p:sp>
      <p:sp>
        <p:nvSpPr>
          <p:cNvPr id="5123" name="Rectangle 3"/>
          <p:cNvSpPr>
            <a:spLocks noGrp="1" noChangeArrowheads="1"/>
          </p:cNvSpPr>
          <p:nvPr>
            <p:ph type="body" idx="1"/>
          </p:nvPr>
        </p:nvSpPr>
        <p:spPr/>
        <p:txBody>
          <a:bodyPr/>
          <a:lstStyle/>
          <a:p>
            <a:pPr eaLnBrk="1" hangingPunct="1">
              <a:lnSpc>
                <a:spcPct val="80000"/>
              </a:lnSpc>
            </a:pPr>
            <a:r>
              <a:rPr lang="en-US" sz="1600" b="1" smtClean="0"/>
              <a:t>Recent research indicates:</a:t>
            </a:r>
          </a:p>
          <a:p>
            <a:pPr eaLnBrk="1" hangingPunct="1">
              <a:lnSpc>
                <a:spcPct val="80000"/>
              </a:lnSpc>
            </a:pPr>
            <a:r>
              <a:rPr lang="en-US" sz="1600" b="1" smtClean="0"/>
              <a:t>Foster care alumni suffer from significant health disparities:</a:t>
            </a:r>
          </a:p>
          <a:p>
            <a:pPr lvl="1" eaLnBrk="1" hangingPunct="1">
              <a:lnSpc>
                <a:spcPct val="80000"/>
              </a:lnSpc>
            </a:pPr>
            <a:r>
              <a:rPr lang="en-US" sz="1400" b="1" smtClean="0"/>
              <a:t>Physical Health concerns</a:t>
            </a:r>
          </a:p>
          <a:p>
            <a:pPr lvl="2" eaLnBrk="1" hangingPunct="1">
              <a:lnSpc>
                <a:spcPct val="80000"/>
              </a:lnSpc>
            </a:pPr>
            <a:r>
              <a:rPr lang="en-US" sz="1400" smtClean="0"/>
              <a:t>Diabetes</a:t>
            </a:r>
          </a:p>
          <a:p>
            <a:pPr lvl="2" eaLnBrk="1" hangingPunct="1">
              <a:lnSpc>
                <a:spcPct val="80000"/>
              </a:lnSpc>
            </a:pPr>
            <a:r>
              <a:rPr lang="en-US" sz="1400" smtClean="0"/>
              <a:t>High Blood Pressure</a:t>
            </a:r>
          </a:p>
          <a:p>
            <a:pPr lvl="2" eaLnBrk="1" hangingPunct="1">
              <a:lnSpc>
                <a:spcPct val="80000"/>
              </a:lnSpc>
            </a:pPr>
            <a:r>
              <a:rPr lang="en-US" sz="1400" smtClean="0"/>
              <a:t>High Cholesterol</a:t>
            </a:r>
          </a:p>
          <a:p>
            <a:pPr lvl="2" eaLnBrk="1" hangingPunct="1">
              <a:lnSpc>
                <a:spcPct val="80000"/>
              </a:lnSpc>
            </a:pPr>
            <a:r>
              <a:rPr lang="en-US" sz="1400" smtClean="0"/>
              <a:t>Thyroid Disease</a:t>
            </a:r>
          </a:p>
          <a:p>
            <a:pPr lvl="1" eaLnBrk="1" hangingPunct="1">
              <a:lnSpc>
                <a:spcPct val="80000"/>
              </a:lnSpc>
            </a:pPr>
            <a:r>
              <a:rPr lang="en-US" sz="1400" b="1" smtClean="0"/>
              <a:t>Mental health Concerns</a:t>
            </a:r>
          </a:p>
          <a:p>
            <a:pPr lvl="2" eaLnBrk="1" hangingPunct="1">
              <a:lnSpc>
                <a:spcPct val="80000"/>
              </a:lnSpc>
            </a:pPr>
            <a:r>
              <a:rPr lang="en-US" sz="1400" smtClean="0"/>
              <a:t>Anxiety</a:t>
            </a:r>
          </a:p>
          <a:p>
            <a:pPr lvl="2" eaLnBrk="1" hangingPunct="1">
              <a:lnSpc>
                <a:spcPct val="80000"/>
              </a:lnSpc>
            </a:pPr>
            <a:r>
              <a:rPr lang="en-US" sz="1400" smtClean="0"/>
              <a:t>Depression </a:t>
            </a:r>
          </a:p>
          <a:p>
            <a:pPr lvl="2" eaLnBrk="1" hangingPunct="1">
              <a:lnSpc>
                <a:spcPct val="80000"/>
              </a:lnSpc>
            </a:pPr>
            <a:r>
              <a:rPr lang="en-US" sz="1400" smtClean="0"/>
              <a:t>Post Traumatic Stress Disorder</a:t>
            </a:r>
          </a:p>
          <a:p>
            <a:pPr lvl="1" eaLnBrk="1" hangingPunct="1">
              <a:lnSpc>
                <a:spcPct val="80000"/>
              </a:lnSpc>
            </a:pPr>
            <a:r>
              <a:rPr lang="en-US" sz="1400" b="1" smtClean="0"/>
              <a:t>Sexual Health concerns</a:t>
            </a:r>
          </a:p>
          <a:p>
            <a:pPr lvl="2" eaLnBrk="1" hangingPunct="1">
              <a:lnSpc>
                <a:spcPct val="80000"/>
              </a:lnSpc>
            </a:pPr>
            <a:r>
              <a:rPr lang="en-US" sz="1400" smtClean="0"/>
              <a:t>STD’s</a:t>
            </a:r>
          </a:p>
          <a:p>
            <a:pPr lvl="2" eaLnBrk="1" hangingPunct="1">
              <a:lnSpc>
                <a:spcPct val="80000"/>
              </a:lnSpc>
            </a:pPr>
            <a:r>
              <a:rPr lang="en-US" sz="1400" smtClean="0"/>
              <a:t>Early parenting</a:t>
            </a:r>
          </a:p>
          <a:p>
            <a:pPr lvl="1" eaLnBrk="1" hangingPunct="1">
              <a:lnSpc>
                <a:spcPct val="80000"/>
              </a:lnSpc>
            </a:pPr>
            <a:r>
              <a:rPr lang="en-US" sz="1400" b="1" smtClean="0"/>
              <a:t>Dental Health </a:t>
            </a:r>
          </a:p>
          <a:p>
            <a:pPr lvl="1" eaLnBrk="1" hangingPunct="1">
              <a:lnSpc>
                <a:spcPct val="80000"/>
              </a:lnSpc>
            </a:pPr>
            <a:r>
              <a:rPr lang="en-US" sz="1400" b="1" smtClean="0"/>
              <a:t>Alcohol and Substance Abuse </a:t>
            </a:r>
          </a:p>
          <a:p>
            <a:pPr lvl="1" eaLnBrk="1" hangingPunct="1">
              <a:lnSpc>
                <a:spcPct val="80000"/>
              </a:lnSpc>
            </a:pPr>
            <a:r>
              <a:rPr lang="en-US" sz="1400" b="1" smtClean="0"/>
              <a:t>Social Health</a:t>
            </a:r>
          </a:p>
          <a:p>
            <a:pPr lvl="1" eaLnBrk="1" hangingPunct="1">
              <a:lnSpc>
                <a:spcPct val="80000"/>
              </a:lnSpc>
            </a:pPr>
            <a:endParaRPr lang="en-US" sz="1400" b="1" smtClean="0"/>
          </a:p>
          <a:p>
            <a:pPr lvl="1" eaLnBrk="1" hangingPunct="1">
              <a:lnSpc>
                <a:spcPct val="80000"/>
              </a:lnSpc>
            </a:pPr>
            <a:r>
              <a:rPr lang="en-US" sz="1400" b="1" smtClean="0"/>
              <a:t>Health Care Access</a:t>
            </a:r>
          </a:p>
          <a:p>
            <a:pPr lvl="1" eaLnBrk="1" hangingPunct="1">
              <a:lnSpc>
                <a:spcPct val="80000"/>
              </a:lnSpc>
            </a:pPr>
            <a:r>
              <a:rPr lang="en-US" sz="1400" b="1" smtClean="0"/>
              <a:t>Navigating the health care system</a:t>
            </a:r>
            <a:r>
              <a:rPr lang="en-US" sz="1400" smtClean="0"/>
              <a:t> is largely understudied and unknown.</a:t>
            </a:r>
          </a:p>
          <a:p>
            <a:pPr eaLnBrk="1" hangingPunct="1">
              <a:lnSpc>
                <a:spcPct val="80000"/>
              </a:lnSpc>
              <a:buFont typeface="Wingdings" pitchFamily="2" charset="2"/>
              <a:buNone/>
            </a:pPr>
            <a:r>
              <a:rPr lang="en-US" sz="14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AutoShape 2"/>
          <p:cNvSpPr>
            <a:spLocks noGrp="1" noChangeArrowheads="1"/>
          </p:cNvSpPr>
          <p:nvPr>
            <p:ph type="title"/>
          </p:nvPr>
        </p:nvSpPr>
        <p:spPr/>
        <p:txBody>
          <a:bodyPr/>
          <a:lstStyle/>
          <a:p>
            <a:pPr eaLnBrk="1" hangingPunct="1">
              <a:defRPr/>
            </a:pPr>
            <a:r>
              <a:rPr lang="en-US" smtClean="0">
                <a:solidFill>
                  <a:srgbClr val="006600"/>
                </a:solidFill>
                <a:effectLst>
                  <a:outerShdw blurRad="38100" dist="38100" dir="2700000" algn="tl">
                    <a:srgbClr val="C0C0C0"/>
                  </a:outerShdw>
                </a:effectLst>
              </a:rPr>
              <a:t>National Efforts (continued)</a:t>
            </a:r>
          </a:p>
        </p:txBody>
      </p:sp>
      <p:sp>
        <p:nvSpPr>
          <p:cNvPr id="125955" name="Rectangle 3"/>
          <p:cNvSpPr>
            <a:spLocks noGrp="1" noChangeArrowheads="1"/>
          </p:cNvSpPr>
          <p:nvPr>
            <p:ph type="body" idx="1"/>
          </p:nvPr>
        </p:nvSpPr>
        <p:spPr>
          <a:xfrm>
            <a:off x="838200" y="2362200"/>
            <a:ext cx="7693025" cy="4267200"/>
          </a:xfrm>
        </p:spPr>
        <p:txBody>
          <a:bodyPr/>
          <a:lstStyle/>
          <a:p>
            <a:pPr eaLnBrk="1" hangingPunct="1">
              <a:lnSpc>
                <a:spcPct val="90000"/>
              </a:lnSpc>
              <a:buFont typeface="Wingdings" pitchFamily="2" charset="2"/>
              <a:buNone/>
            </a:pPr>
            <a:r>
              <a:rPr lang="en-US" sz="2400" b="1" smtClean="0"/>
              <a:t>Child and Family Services Improvement Act of 2006</a:t>
            </a:r>
            <a:r>
              <a:rPr lang="en-US" sz="2400" smtClean="0"/>
              <a:t> </a:t>
            </a:r>
            <a:r>
              <a:rPr lang="en-US" sz="2400" b="1" smtClean="0"/>
              <a:t>(continued)</a:t>
            </a:r>
          </a:p>
          <a:p>
            <a:pPr eaLnBrk="1" hangingPunct="1">
              <a:lnSpc>
                <a:spcPct val="90000"/>
              </a:lnSpc>
            </a:pPr>
            <a:endParaRPr lang="en-US" sz="1000" b="1" smtClean="0"/>
          </a:p>
          <a:p>
            <a:pPr eaLnBrk="1" hangingPunct="1">
              <a:lnSpc>
                <a:spcPct val="90000"/>
              </a:lnSpc>
            </a:pPr>
            <a:r>
              <a:rPr lang="en-US" sz="2000" u="sng" smtClean="0"/>
              <a:t>Increase the well-being of and improve the permanency options for youth affected by methamphetamine or other substance abuse</a:t>
            </a:r>
            <a:r>
              <a:rPr lang="en-US" sz="2000" smtClean="0"/>
              <a:t>.</a:t>
            </a:r>
          </a:p>
          <a:p>
            <a:pPr eaLnBrk="1" hangingPunct="1">
              <a:lnSpc>
                <a:spcPct val="90000"/>
              </a:lnSpc>
              <a:buFont typeface="Wingdings" pitchFamily="2" charset="2"/>
              <a:buNone/>
            </a:pPr>
            <a:endParaRPr lang="en-US" sz="1000" smtClean="0"/>
          </a:p>
          <a:p>
            <a:pPr eaLnBrk="1" hangingPunct="1">
              <a:lnSpc>
                <a:spcPct val="90000"/>
              </a:lnSpc>
              <a:buFont typeface="Wingdings" pitchFamily="2" charset="2"/>
              <a:buNone/>
            </a:pPr>
            <a:r>
              <a:rPr lang="en-US" sz="1800" b="1" smtClean="0"/>
              <a:t>Reauthorization of the Mentoring Youth of Prisoners program through 2011</a:t>
            </a:r>
          </a:p>
          <a:p>
            <a:pPr eaLnBrk="1" hangingPunct="1">
              <a:lnSpc>
                <a:spcPct val="90000"/>
              </a:lnSpc>
              <a:buFont typeface="Wingdings" pitchFamily="2" charset="2"/>
              <a:buNone/>
            </a:pPr>
            <a:endParaRPr lang="en-US" sz="1000" b="1" smtClean="0"/>
          </a:p>
          <a:p>
            <a:pPr eaLnBrk="1" hangingPunct="1">
              <a:lnSpc>
                <a:spcPct val="90000"/>
              </a:lnSpc>
              <a:buFont typeface="Wingdings" pitchFamily="2" charset="2"/>
              <a:buNone/>
            </a:pPr>
            <a:r>
              <a:rPr lang="en-US" sz="1800" b="1" smtClean="0"/>
              <a:t>Reauthorization of Court Improvement Programs have been extended through 2011</a:t>
            </a:r>
          </a:p>
          <a:p>
            <a:pPr eaLnBrk="1" hangingPunct="1">
              <a:lnSpc>
                <a:spcPct val="90000"/>
              </a:lnSpc>
            </a:pPr>
            <a:r>
              <a:rPr lang="en-US" sz="2000" smtClean="0"/>
              <a:t>Includes a requirement for a foster care proceeding to include, in an age appropriate manner, consultation with the youth that is the subject of this proceeding. </a:t>
            </a:r>
            <a:r>
              <a:rPr lang="en-US" sz="2000" smtClean="0">
                <a:effectLst>
                  <a:outerShdw blurRad="38100" dist="38100" dir="2700000" algn="tl">
                    <a:srgbClr val="C0C0C0"/>
                  </a:outerShdw>
                </a:effectLst>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AutoShape 2"/>
          <p:cNvSpPr>
            <a:spLocks noGrp="1" noChangeArrowheads="1"/>
          </p:cNvSpPr>
          <p:nvPr>
            <p:ph type="title"/>
          </p:nvPr>
        </p:nvSpPr>
        <p:spPr/>
        <p:txBody>
          <a:bodyPr/>
          <a:lstStyle/>
          <a:p>
            <a:pPr eaLnBrk="1" hangingPunct="1">
              <a:defRPr/>
            </a:pPr>
            <a:r>
              <a:rPr lang="en-US" smtClean="0">
                <a:solidFill>
                  <a:srgbClr val="006600"/>
                </a:solidFill>
                <a:effectLst>
                  <a:outerShdw blurRad="38100" dist="38100" dir="2700000" algn="tl">
                    <a:srgbClr val="C0C0C0"/>
                  </a:outerShdw>
                </a:effectLst>
              </a:rPr>
              <a:t>National Efforts (continued)</a:t>
            </a:r>
          </a:p>
        </p:txBody>
      </p:sp>
      <p:sp>
        <p:nvSpPr>
          <p:cNvPr id="95235" name="Rectangle 3"/>
          <p:cNvSpPr>
            <a:spLocks noGrp="1" noChangeArrowheads="1"/>
          </p:cNvSpPr>
          <p:nvPr>
            <p:ph type="body" idx="1"/>
          </p:nvPr>
        </p:nvSpPr>
        <p:spPr>
          <a:xfrm>
            <a:off x="838200" y="2362200"/>
            <a:ext cx="7693025" cy="4267200"/>
          </a:xfrm>
        </p:spPr>
        <p:txBody>
          <a:bodyPr/>
          <a:lstStyle/>
          <a:p>
            <a:pPr eaLnBrk="1" hangingPunct="1"/>
            <a:r>
              <a:rPr lang="en-US" sz="2400" b="1" smtClean="0"/>
              <a:t>Deficit Reduction Act of 2005 (DRA)</a:t>
            </a:r>
            <a:r>
              <a:rPr lang="en-US" sz="2400" smtClean="0"/>
              <a:t> </a:t>
            </a:r>
          </a:p>
          <a:p>
            <a:pPr eaLnBrk="1" hangingPunct="1">
              <a:buFont typeface="Wingdings" pitchFamily="2" charset="2"/>
              <a:buNone/>
            </a:pPr>
            <a:r>
              <a:rPr lang="en-US" sz="2400" smtClean="0"/>
              <a:t>	-Provides opportunities for states to </a:t>
            </a:r>
            <a:r>
              <a:rPr lang="en-US" sz="2400" u="sng" smtClean="0"/>
              <a:t>extend Medicaid coverage</a:t>
            </a:r>
            <a:r>
              <a:rPr lang="en-US" sz="2400" smtClean="0"/>
              <a:t> for youth who have emancipated from foster care. </a:t>
            </a:r>
          </a:p>
          <a:p>
            <a:pPr eaLnBrk="1" hangingPunct="1"/>
            <a:r>
              <a:rPr lang="en-US" sz="2400" smtClean="0"/>
              <a:t>New </a:t>
            </a:r>
            <a:r>
              <a:rPr lang="en-US" sz="2400" b="1" smtClean="0"/>
              <a:t>Regulations</a:t>
            </a:r>
            <a:r>
              <a:rPr lang="en-US" sz="2400" smtClean="0"/>
              <a:t> implemented by the Center for Medicare and Medicaid (</a:t>
            </a:r>
            <a:r>
              <a:rPr lang="en-US" sz="2400" b="1" smtClean="0"/>
              <a:t>CMS</a:t>
            </a:r>
            <a:r>
              <a:rPr lang="en-US" sz="2400" smtClean="0"/>
              <a:t>) (effective March 1, 2008) may impact how the DRA is implemented.  How it will impact foster care youth in Michigan is currently unknown.</a:t>
            </a:r>
          </a:p>
          <a:p>
            <a:pPr eaLnBrk="1" hangingPunct="1">
              <a:buFont typeface="Wingdings" pitchFamily="2" charset="2"/>
              <a:buNone/>
            </a:pPr>
            <a:r>
              <a:rPr lang="en-US" sz="2400" smtClean="0">
                <a:solidFill>
                  <a:schemeClr val="tx2"/>
                </a:solidFill>
                <a:effectLst>
                  <a:outerShdw blurRad="38100" dist="38100" dir="2700000" algn="tl">
                    <a:srgbClr val="C0C0C0"/>
                  </a:outerShdw>
                </a:effectLst>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sz="3200" smtClean="0">
                <a:solidFill>
                  <a:srgbClr val="006600"/>
                </a:solidFill>
              </a:rPr>
              <a:t>State Efforts to Improve Outcomes for the Population</a:t>
            </a:r>
          </a:p>
        </p:txBody>
      </p:sp>
      <p:sp>
        <p:nvSpPr>
          <p:cNvPr id="24579" name="Rectangle 3"/>
          <p:cNvSpPr>
            <a:spLocks noGrp="1" noChangeArrowheads="1"/>
          </p:cNvSpPr>
          <p:nvPr>
            <p:ph type="body" idx="1"/>
          </p:nvPr>
        </p:nvSpPr>
        <p:spPr>
          <a:xfrm>
            <a:off x="838200" y="2362200"/>
            <a:ext cx="7693025" cy="4267200"/>
          </a:xfrm>
        </p:spPr>
        <p:txBody>
          <a:bodyPr/>
          <a:lstStyle/>
          <a:p>
            <a:pPr eaLnBrk="1" hangingPunct="1">
              <a:lnSpc>
                <a:spcPct val="80000"/>
              </a:lnSpc>
              <a:buFont typeface="Wingdings" pitchFamily="2" charset="2"/>
              <a:buNone/>
            </a:pPr>
            <a:endParaRPr lang="en-US" smtClean="0"/>
          </a:p>
          <a:p>
            <a:pPr eaLnBrk="1" hangingPunct="1">
              <a:lnSpc>
                <a:spcPct val="80000"/>
              </a:lnSpc>
            </a:pPr>
            <a:r>
              <a:rPr lang="en-US" smtClean="0"/>
              <a:t>Interdepartmental Task Force on Permanency for Youth Transitioning to Adulthood- Michigan has turned in their report card on September 2007. </a:t>
            </a:r>
            <a:r>
              <a:rPr lang="en-US" sz="2400" smtClean="0"/>
              <a:t>(updates in “Issues for Michigan’s Children” publication in your folders)</a:t>
            </a:r>
          </a:p>
          <a:p>
            <a:pPr eaLnBrk="1" hangingPunct="1">
              <a:lnSpc>
                <a:spcPct val="80000"/>
              </a:lnSpc>
              <a:buFont typeface="Wingdings" pitchFamily="2" charset="2"/>
              <a:buNone/>
            </a:pPr>
            <a:endParaRPr lang="en-US" sz="2400" smtClean="0"/>
          </a:p>
          <a:p>
            <a:pPr eaLnBrk="1" hangingPunct="1">
              <a:lnSpc>
                <a:spcPct val="80000"/>
              </a:lnSpc>
            </a:pPr>
            <a:r>
              <a:rPr lang="en-US" sz="2400" smtClean="0"/>
              <a:t>Also see Day/Watson article published in the Michigan Child Welfare Law Journal (Dec. 2007).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sz="3200" smtClean="0">
                <a:solidFill>
                  <a:srgbClr val="006600"/>
                </a:solidFill>
              </a:rPr>
              <a:t>Transitioning Out of Foster Care: Supports and Challenges</a:t>
            </a:r>
          </a:p>
        </p:txBody>
      </p:sp>
      <p:sp>
        <p:nvSpPr>
          <p:cNvPr id="28675" name="Rectangle 3"/>
          <p:cNvSpPr>
            <a:spLocks noGrp="1" noChangeArrowheads="1"/>
          </p:cNvSpPr>
          <p:nvPr>
            <p:ph type="body" idx="1"/>
          </p:nvPr>
        </p:nvSpPr>
        <p:spPr/>
        <p:txBody>
          <a:bodyPr/>
          <a:lstStyle/>
          <a:p>
            <a:pPr algn="ctr" eaLnBrk="1" hangingPunct="1">
              <a:buFont typeface="Wingdings" pitchFamily="2" charset="2"/>
              <a:buNone/>
            </a:pPr>
            <a:endParaRPr lang="en-US" sz="4000" smtClean="0"/>
          </a:p>
          <a:p>
            <a:pPr algn="ctr" eaLnBrk="1" hangingPunct="1">
              <a:buFont typeface="Wingdings" pitchFamily="2" charset="2"/>
              <a:buNone/>
            </a:pPr>
            <a:r>
              <a:rPr lang="en-US" sz="4000" smtClean="0"/>
              <a:t>Questions?</a:t>
            </a:r>
          </a:p>
        </p:txBody>
      </p:sp>
      <p:pic>
        <p:nvPicPr>
          <p:cNvPr id="28678" name="Picture 6" descr="p_confused">
            <a:hlinkClick r:id="rId3"/>
          </p:cNvPr>
          <p:cNvPicPr>
            <a:picLocks noChangeAspect="1" noChangeArrowheads="1"/>
          </p:cNvPicPr>
          <p:nvPr/>
        </p:nvPicPr>
        <p:blipFill>
          <a:blip r:embed="rId4"/>
          <a:srcRect/>
          <a:stretch>
            <a:fillRect/>
          </a:stretch>
        </p:blipFill>
        <p:spPr bwMode="auto">
          <a:xfrm>
            <a:off x="3810000" y="4038600"/>
            <a:ext cx="1905000" cy="142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Why Conduct this research?</a:t>
            </a:r>
          </a:p>
        </p:txBody>
      </p:sp>
      <p:sp>
        <p:nvSpPr>
          <p:cNvPr id="6147" name="Content Placeholder 2"/>
          <p:cNvSpPr>
            <a:spLocks noGrp="1"/>
          </p:cNvSpPr>
          <p:nvPr>
            <p:ph idx="1"/>
          </p:nvPr>
        </p:nvSpPr>
        <p:spPr/>
        <p:txBody>
          <a:bodyPr/>
          <a:lstStyle/>
          <a:p>
            <a:pPr eaLnBrk="1" hangingPunct="1">
              <a:lnSpc>
                <a:spcPct val="90000"/>
              </a:lnSpc>
            </a:pPr>
            <a:r>
              <a:rPr lang="en-US" smtClean="0"/>
              <a:t>The purpose of this study was to investigate the health care status and quality of health care received by former foster care youth.</a:t>
            </a:r>
          </a:p>
          <a:p>
            <a:pPr eaLnBrk="1" hangingPunct="1">
              <a:lnSpc>
                <a:spcPct val="90000"/>
              </a:lnSpc>
            </a:pPr>
            <a:r>
              <a:rPr lang="en-US" smtClean="0"/>
              <a:t>Health care status was defined broadly and included: physical health, dental health, mental health, substance abuse history, sexual health, and social/emotional health</a:t>
            </a:r>
          </a:p>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sz="3200" smtClean="0">
                <a:solidFill>
                  <a:srgbClr val="006600"/>
                </a:solidFill>
              </a:rPr>
              <a:t>Transitioning Out of Foster Care: Supports and Challenges</a:t>
            </a:r>
            <a:r>
              <a:rPr lang="en-US" sz="3200" smtClean="0"/>
              <a:t> </a:t>
            </a:r>
          </a:p>
        </p:txBody>
      </p:sp>
      <p:sp>
        <p:nvSpPr>
          <p:cNvPr id="7171" name="Rectangle 3"/>
          <p:cNvSpPr>
            <a:spLocks noGrp="1" noChangeArrowheads="1"/>
          </p:cNvSpPr>
          <p:nvPr>
            <p:ph type="body" idx="1"/>
          </p:nvPr>
        </p:nvSpPr>
        <p:spPr>
          <a:xfrm>
            <a:off x="838200" y="2362200"/>
            <a:ext cx="7693025" cy="4495800"/>
          </a:xfrm>
        </p:spPr>
        <p:txBody>
          <a:bodyPr/>
          <a:lstStyle/>
          <a:p>
            <a:pPr eaLnBrk="1" hangingPunct="1">
              <a:lnSpc>
                <a:spcPct val="80000"/>
              </a:lnSpc>
              <a:buFont typeface="Wingdings" pitchFamily="2" charset="2"/>
              <a:buNone/>
            </a:pPr>
            <a:r>
              <a:rPr lang="en-US" sz="2000" b="1" dirty="0" smtClean="0"/>
              <a:t>Methods: </a:t>
            </a:r>
            <a:r>
              <a:rPr lang="en-US" sz="1800" dirty="0" smtClean="0"/>
              <a:t> </a:t>
            </a:r>
          </a:p>
          <a:p>
            <a:pPr eaLnBrk="1" hangingPunct="1">
              <a:lnSpc>
                <a:spcPct val="80000"/>
              </a:lnSpc>
            </a:pPr>
            <a:r>
              <a:rPr lang="en-US" sz="2000" dirty="0" smtClean="0"/>
              <a:t>Administration of a questionnaire</a:t>
            </a:r>
          </a:p>
          <a:p>
            <a:pPr eaLnBrk="1" hangingPunct="1">
              <a:lnSpc>
                <a:spcPct val="80000"/>
              </a:lnSpc>
            </a:pPr>
            <a:r>
              <a:rPr lang="en-US" sz="2000" dirty="0" smtClean="0"/>
              <a:t>Administration of the Network Orientation Scale</a:t>
            </a:r>
          </a:p>
          <a:p>
            <a:pPr eaLnBrk="1" hangingPunct="1">
              <a:lnSpc>
                <a:spcPct val="80000"/>
              </a:lnSpc>
            </a:pPr>
            <a:r>
              <a:rPr lang="en-US" sz="2000" dirty="0" smtClean="0"/>
              <a:t>Focus Groups</a:t>
            </a:r>
          </a:p>
          <a:p>
            <a:pPr eaLnBrk="1" hangingPunct="1">
              <a:lnSpc>
                <a:spcPct val="80000"/>
              </a:lnSpc>
            </a:pPr>
            <a:r>
              <a:rPr lang="en-US" sz="2000" dirty="0" smtClean="0"/>
              <a:t> Individual interviews</a:t>
            </a:r>
          </a:p>
          <a:p>
            <a:pPr eaLnBrk="1" hangingPunct="1">
              <a:lnSpc>
                <a:spcPct val="80000"/>
              </a:lnSpc>
            </a:pPr>
            <a:endParaRPr lang="en-US" sz="1000" dirty="0" smtClean="0"/>
          </a:p>
          <a:p>
            <a:pPr eaLnBrk="1" hangingPunct="1">
              <a:lnSpc>
                <a:spcPct val="80000"/>
              </a:lnSpc>
              <a:buFont typeface="Wingdings" pitchFamily="2" charset="2"/>
              <a:buNone/>
            </a:pPr>
            <a:r>
              <a:rPr lang="en-US" sz="2000" dirty="0" smtClean="0"/>
              <a:t>The project identified the following:</a:t>
            </a:r>
          </a:p>
          <a:p>
            <a:pPr eaLnBrk="1" hangingPunct="1">
              <a:lnSpc>
                <a:spcPct val="80000"/>
              </a:lnSpc>
            </a:pPr>
            <a:r>
              <a:rPr lang="en-US" sz="2000" dirty="0" smtClean="0"/>
              <a:t>Kinds of physical and mental health problems alumni had experienced prior to placement, during placement, at during the transition out of care</a:t>
            </a:r>
          </a:p>
          <a:p>
            <a:pPr eaLnBrk="1" hangingPunct="1">
              <a:lnSpc>
                <a:spcPct val="80000"/>
              </a:lnSpc>
            </a:pPr>
            <a:r>
              <a:rPr lang="en-US" sz="2000" dirty="0" smtClean="0"/>
              <a:t>Health care safety net; i.e. access to health insurance </a:t>
            </a:r>
          </a:p>
          <a:p>
            <a:pPr eaLnBrk="1" hangingPunct="1">
              <a:lnSpc>
                <a:spcPct val="80000"/>
              </a:lnSpc>
            </a:pPr>
            <a:r>
              <a:rPr lang="en-US" sz="2000" dirty="0" smtClean="0"/>
              <a:t>Quality of services received, access to services</a:t>
            </a:r>
          </a:p>
          <a:p>
            <a:pPr eaLnBrk="1" hangingPunct="1">
              <a:lnSpc>
                <a:spcPct val="80000"/>
              </a:lnSpc>
            </a:pPr>
            <a:r>
              <a:rPr lang="en-US" sz="2000" dirty="0" smtClean="0"/>
              <a:t>Community assets that support health care</a:t>
            </a:r>
            <a:r>
              <a:rPr lang="en-US" sz="1800" dirty="0" smtClean="0"/>
              <a:t> </a:t>
            </a:r>
          </a:p>
          <a:p>
            <a:pPr eaLnBrk="1" hangingPunct="1">
              <a:lnSpc>
                <a:spcPct val="80000"/>
              </a:lnSpc>
            </a:pPr>
            <a:r>
              <a:rPr lang="en-US" sz="1800" dirty="0" smtClean="0"/>
              <a:t>Degree/nature to which social relationships impacted health care  status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sz="3200" smtClean="0"/>
              <a:t>Preliminary Findings: Demographics</a:t>
            </a:r>
          </a:p>
        </p:txBody>
      </p:sp>
      <p:graphicFrame>
        <p:nvGraphicFramePr>
          <p:cNvPr id="142339" name="Group 3"/>
          <p:cNvGraphicFramePr>
            <a:graphicFrameLocks noGrp="1"/>
          </p:cNvGraphicFramePr>
          <p:nvPr>
            <p:ph sz="half" idx="1"/>
          </p:nvPr>
        </p:nvGraphicFramePr>
        <p:xfrm>
          <a:off x="838200" y="2362200"/>
          <a:ext cx="3775075" cy="4525964"/>
        </p:xfrm>
        <a:graphic>
          <a:graphicData uri="http://schemas.openxmlformats.org/drawingml/2006/table">
            <a:tbl>
              <a:tblPr/>
              <a:tblGrid>
                <a:gridCol w="2544763"/>
                <a:gridCol w="1230312"/>
              </a:tblGrid>
              <a:tr h="1131888">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Type of Interview</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 = 72)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No Interview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Individual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Focus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2381" name="Group 45"/>
          <p:cNvGraphicFramePr>
            <a:graphicFrameLocks noGrp="1"/>
          </p:cNvGraphicFramePr>
          <p:nvPr>
            <p:ph sz="quarter" idx="2"/>
          </p:nvPr>
        </p:nvGraphicFramePr>
        <p:xfrm>
          <a:off x="4876800" y="2438400"/>
          <a:ext cx="3886200" cy="1371600"/>
        </p:xfrm>
        <a:graphic>
          <a:graphicData uri="http://schemas.openxmlformats.org/drawingml/2006/table">
            <a:tbl>
              <a:tblPr/>
              <a:tblGrid>
                <a:gridCol w="1871663"/>
                <a:gridCol w="2014537"/>
              </a:tblGrid>
              <a:tr h="449263">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Gender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49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Female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65%  (47)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Male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35%  (25)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2368" name="Group 32"/>
          <p:cNvGraphicFramePr>
            <a:graphicFrameLocks noGrp="1"/>
          </p:cNvGraphicFramePr>
          <p:nvPr>
            <p:ph sz="quarter" idx="3"/>
          </p:nvPr>
        </p:nvGraphicFramePr>
        <p:xfrm>
          <a:off x="4876800" y="4038600"/>
          <a:ext cx="3886200" cy="2087563"/>
        </p:xfrm>
        <a:graphic>
          <a:graphicData uri="http://schemas.openxmlformats.org/drawingml/2006/table">
            <a:tbl>
              <a:tblPr/>
              <a:tblGrid>
                <a:gridCol w="2303463"/>
                <a:gridCol w="1582737"/>
              </a:tblGrid>
              <a:tr h="696913">
                <a:tc gridSpan="2">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Education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953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Less than 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44% (31)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More than 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400" b="0" i="0" u="none" strike="noStrike" cap="none" normalizeH="0" baseline="0" smtClean="0">
                          <a:ln>
                            <a:noFill/>
                          </a:ln>
                          <a:solidFill>
                            <a:schemeClr val="tx1"/>
                          </a:solidFill>
                          <a:effectLst/>
                          <a:latin typeface="Arial" charset="0"/>
                        </a:rPr>
                        <a:t>56% (40)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762000"/>
            <a:ext cx="7924800" cy="868363"/>
          </a:xfrm>
        </p:spPr>
        <p:txBody>
          <a:bodyPr/>
          <a:lstStyle/>
          <a:p>
            <a:pPr eaLnBrk="1" hangingPunct="1"/>
            <a:r>
              <a:rPr lang="en-US" smtClean="0"/>
              <a:t>Age of Participants</a:t>
            </a:r>
          </a:p>
        </p:txBody>
      </p:sp>
      <p:pic>
        <p:nvPicPr>
          <p:cNvPr id="9219" name="Picture 3"/>
          <p:cNvPicPr>
            <a:picLocks noChangeAspect="1" noChangeArrowheads="1"/>
          </p:cNvPicPr>
          <p:nvPr/>
        </p:nvPicPr>
        <p:blipFill>
          <a:blip r:embed="rId3"/>
          <a:srcRect/>
          <a:stretch>
            <a:fillRect/>
          </a:stretch>
        </p:blipFill>
        <p:spPr bwMode="auto">
          <a:xfrm>
            <a:off x="1828800" y="2295525"/>
            <a:ext cx="5703888" cy="4562475"/>
          </a:xfrm>
          <a:prstGeom prst="rect">
            <a:avLst/>
          </a:prstGeom>
          <a:noFill/>
          <a:ln w="9525">
            <a:noFill/>
            <a:miter lim="800000"/>
            <a:headEnd/>
            <a:tailEnd/>
          </a:ln>
        </p:spPr>
      </p:pic>
      <p:pic>
        <p:nvPicPr>
          <p:cNvPr id="9220" name="Picture 4"/>
          <p:cNvPicPr>
            <a:picLocks noChangeAspect="1" noChangeArrowheads="1"/>
          </p:cNvPicPr>
          <p:nvPr/>
        </p:nvPicPr>
        <p:blipFill>
          <a:blip r:embed="rId4"/>
          <a:srcRect/>
          <a:stretch>
            <a:fillRect/>
          </a:stretch>
        </p:blipFill>
        <p:spPr bwMode="auto">
          <a:xfrm>
            <a:off x="4495800" y="2514600"/>
            <a:ext cx="2816225" cy="203041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smtClean="0"/>
              <a:t>Race/Ethnicity (n = 71)</a:t>
            </a:r>
          </a:p>
        </p:txBody>
      </p:sp>
      <p:pic>
        <p:nvPicPr>
          <p:cNvPr id="10243" name="Picture 3"/>
          <p:cNvPicPr>
            <a:picLocks noChangeAspect="1" noChangeArrowheads="1"/>
          </p:cNvPicPr>
          <p:nvPr/>
        </p:nvPicPr>
        <p:blipFill>
          <a:blip r:embed="rId3"/>
          <a:srcRect/>
          <a:stretch>
            <a:fillRect/>
          </a:stretch>
        </p:blipFill>
        <p:spPr bwMode="auto">
          <a:xfrm>
            <a:off x="2514600" y="2327275"/>
            <a:ext cx="5257800" cy="4295775"/>
          </a:xfrm>
          <a:prstGeom prst="rect">
            <a:avLst/>
          </a:prstGeom>
          <a:noFill/>
          <a:ln w="9525">
            <a:noFill/>
            <a:miter lim="800000"/>
            <a:headEnd/>
            <a:tailEnd/>
          </a:ln>
        </p:spPr>
      </p:pic>
      <p:sp>
        <p:nvSpPr>
          <p:cNvPr id="10244" name="Text Box 4"/>
          <p:cNvSpPr txBox="1">
            <a:spLocks noChangeArrowheads="1"/>
          </p:cNvSpPr>
          <p:nvPr/>
        </p:nvSpPr>
        <p:spPr bwMode="auto">
          <a:xfrm>
            <a:off x="3505200" y="2514600"/>
            <a:ext cx="1454150" cy="366713"/>
          </a:xfrm>
          <a:prstGeom prst="rect">
            <a:avLst/>
          </a:prstGeom>
          <a:solidFill>
            <a:srgbClr val="00FF00"/>
          </a:solidFill>
          <a:ln w="9525">
            <a:noFill/>
            <a:miter lim="800000"/>
            <a:headEnd/>
            <a:tailEnd/>
          </a:ln>
        </p:spPr>
        <p:txBody>
          <a:bodyPr wrap="none">
            <a:spAutoFit/>
          </a:bodyPr>
          <a:lstStyle/>
          <a:p>
            <a:pPr eaLnBrk="1" hangingPunct="1"/>
            <a:r>
              <a:rPr lang="en-US"/>
              <a:t>8.3% of total</a:t>
            </a:r>
          </a:p>
        </p:txBody>
      </p:sp>
      <p:sp>
        <p:nvSpPr>
          <p:cNvPr id="10245" name="Text Box 5"/>
          <p:cNvSpPr txBox="1">
            <a:spLocks noChangeArrowheads="1"/>
          </p:cNvSpPr>
          <p:nvPr/>
        </p:nvSpPr>
        <p:spPr bwMode="auto">
          <a:xfrm>
            <a:off x="4953000" y="5029200"/>
            <a:ext cx="1581150" cy="366713"/>
          </a:xfrm>
          <a:prstGeom prst="rect">
            <a:avLst/>
          </a:prstGeom>
          <a:solidFill>
            <a:schemeClr val="bg1"/>
          </a:solidFill>
          <a:ln w="9525">
            <a:noFill/>
            <a:miter lim="800000"/>
            <a:headEnd/>
            <a:tailEnd/>
          </a:ln>
        </p:spPr>
        <p:txBody>
          <a:bodyPr wrap="none">
            <a:spAutoFit/>
          </a:bodyPr>
          <a:lstStyle/>
          <a:p>
            <a:pPr eaLnBrk="1" hangingPunct="1"/>
            <a:r>
              <a:rPr lang="en-US"/>
              <a:t>91.7% of total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762000" y="762000"/>
            <a:ext cx="7924800" cy="944563"/>
          </a:xfrm>
        </p:spPr>
        <p:txBody>
          <a:bodyPr/>
          <a:lstStyle/>
          <a:p>
            <a:pPr eaLnBrk="1" hangingPunct="1"/>
            <a:r>
              <a:rPr lang="en-US" smtClean="0"/>
              <a:t>Foster Care Experience</a:t>
            </a:r>
          </a:p>
        </p:txBody>
      </p:sp>
      <p:pic>
        <p:nvPicPr>
          <p:cNvPr id="11267" name="Picture 3"/>
          <p:cNvPicPr>
            <a:picLocks noChangeAspect="1" noChangeArrowheads="1"/>
          </p:cNvPicPr>
          <p:nvPr/>
        </p:nvPicPr>
        <p:blipFill>
          <a:blip r:embed="rId3"/>
          <a:srcRect/>
          <a:stretch>
            <a:fillRect/>
          </a:stretch>
        </p:blipFill>
        <p:spPr bwMode="auto">
          <a:xfrm>
            <a:off x="1981200" y="2293938"/>
            <a:ext cx="5703888" cy="45640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2225</TotalTime>
  <Words>2008</Words>
  <Application>Microsoft Office PowerPoint</Application>
  <PresentationFormat>On-screen Show (4:3)</PresentationFormat>
  <Paragraphs>295</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Capsules</vt:lpstr>
      <vt:lpstr>Transitioning Out of Foster Care: Health Care Supports and Challenges</vt:lpstr>
      <vt:lpstr>Transitioning Out of Foster Care: Health Care Supports and Challenges </vt:lpstr>
      <vt:lpstr>Project Description-History</vt:lpstr>
      <vt:lpstr>Why Conduct this research?</vt:lpstr>
      <vt:lpstr>Transitioning Out of Foster Care: Supports and Challenges </vt:lpstr>
      <vt:lpstr>Preliminary Findings: Demographics</vt:lpstr>
      <vt:lpstr>Age of Participants</vt:lpstr>
      <vt:lpstr>Race/Ethnicity (n = 71)</vt:lpstr>
      <vt:lpstr>Foster Care Experience</vt:lpstr>
      <vt:lpstr>Findings</vt:lpstr>
      <vt:lpstr>Descriptives</vt:lpstr>
      <vt:lpstr>Network Orientation Scale (NOS)</vt:lpstr>
      <vt:lpstr>NOS Comparisons</vt:lpstr>
      <vt:lpstr>Qualitative Data</vt:lpstr>
      <vt:lpstr>Selected Case Studies-Maria</vt:lpstr>
      <vt:lpstr>Case Study-Nathan</vt:lpstr>
      <vt:lpstr>Case Study-Lisa</vt:lpstr>
      <vt:lpstr>Case Study-Danica</vt:lpstr>
      <vt:lpstr>Case Study: James</vt:lpstr>
      <vt:lpstr>Case Study: Emily</vt:lpstr>
      <vt:lpstr>Health Care Policy and Service Gaps</vt:lpstr>
      <vt:lpstr>Policy and Service Gaps (continued)</vt:lpstr>
      <vt:lpstr>Policy and Service Gaps (continued)</vt:lpstr>
      <vt:lpstr>Other Emerging Initiatives on campus  </vt:lpstr>
      <vt:lpstr>Policy Development Efforts undergone to Improve Outcomes for the Population</vt:lpstr>
      <vt:lpstr>Policy Development Efforts Cont.</vt:lpstr>
      <vt:lpstr>Policy Development Efforts (continued)</vt:lpstr>
      <vt:lpstr>National Efforts (continued)</vt:lpstr>
      <vt:lpstr>National Efforts (continued)</vt:lpstr>
      <vt:lpstr>National Efforts (continued)</vt:lpstr>
      <vt:lpstr>National Efforts (continued)</vt:lpstr>
      <vt:lpstr>State Efforts to Improve Outcomes for the Population</vt:lpstr>
      <vt:lpstr>Transitioning Out of Foster Care: Supports and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Transitioning Out of Foster Care: Supports and Challenges</dc:title>
  <dc:creator>John</dc:creator>
  <cp:lastModifiedBy>johnseita</cp:lastModifiedBy>
  <cp:revision>72</cp:revision>
  <dcterms:created xsi:type="dcterms:W3CDTF">2007-02-28T13:24:27Z</dcterms:created>
  <dcterms:modified xsi:type="dcterms:W3CDTF">2012-10-29T13:40:10Z</dcterms:modified>
</cp:coreProperties>
</file>