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5" r:id="rId1"/>
    <p:sldMasterId id="2147483780" r:id="rId2"/>
    <p:sldMasterId id="2147483784" r:id="rId3"/>
  </p:sldMasterIdLst>
  <p:notesMasterIdLst>
    <p:notesMasterId r:id="rId35"/>
  </p:notesMasterIdLst>
  <p:handoutMasterIdLst>
    <p:handoutMasterId r:id="rId36"/>
  </p:handoutMasterIdLst>
  <p:sldIdLst>
    <p:sldId id="385" r:id="rId4"/>
    <p:sldId id="415" r:id="rId5"/>
    <p:sldId id="395" r:id="rId6"/>
    <p:sldId id="417" r:id="rId7"/>
    <p:sldId id="407" r:id="rId8"/>
    <p:sldId id="412" r:id="rId9"/>
    <p:sldId id="411" r:id="rId10"/>
    <p:sldId id="419" r:id="rId11"/>
    <p:sldId id="401" r:id="rId12"/>
    <p:sldId id="392" r:id="rId13"/>
    <p:sldId id="300" r:id="rId14"/>
    <p:sldId id="343" r:id="rId15"/>
    <p:sldId id="355" r:id="rId16"/>
    <p:sldId id="290" r:id="rId17"/>
    <p:sldId id="413" r:id="rId18"/>
    <p:sldId id="374" r:id="rId19"/>
    <p:sldId id="358" r:id="rId20"/>
    <p:sldId id="362" r:id="rId21"/>
    <p:sldId id="363" r:id="rId22"/>
    <p:sldId id="383" r:id="rId23"/>
    <p:sldId id="422" r:id="rId24"/>
    <p:sldId id="418" r:id="rId25"/>
    <p:sldId id="314" r:id="rId26"/>
    <p:sldId id="318" r:id="rId27"/>
    <p:sldId id="378" r:id="rId28"/>
    <p:sldId id="405" r:id="rId29"/>
    <p:sldId id="397" r:id="rId30"/>
    <p:sldId id="377" r:id="rId31"/>
    <p:sldId id="396" r:id="rId32"/>
    <p:sldId id="329" r:id="rId33"/>
    <p:sldId id="321" r:id="rId34"/>
  </p:sldIdLst>
  <p:sldSz cx="9144000" cy="6858000" type="screen4x3"/>
  <p:notesSz cx="7023100" cy="93091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200">
          <p15:clr>
            <a:srgbClr val="A4A3A4"/>
          </p15:clr>
        </p15:guide>
        <p15:guide id="2" pos="24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1A4"/>
    <a:srgbClr val="CB177D"/>
    <a:srgbClr val="990099"/>
    <a:srgbClr val="A8005B"/>
    <a:srgbClr val="FF9999"/>
    <a:srgbClr val="00FF00"/>
    <a:srgbClr val="FF0066"/>
    <a:srgbClr val="FF7C80"/>
    <a:srgbClr val="FF3300"/>
    <a:srgbClr val="AA2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1" autoAdjust="0"/>
    <p:restoredTop sz="74820" autoAdjust="0"/>
  </p:normalViewPr>
  <p:slideViewPr>
    <p:cSldViewPr>
      <p:cViewPr varScale="1">
        <p:scale>
          <a:sx n="38" d="100"/>
          <a:sy n="38" d="100"/>
        </p:scale>
        <p:origin x="-120" y="-648"/>
      </p:cViewPr>
      <p:guideLst>
        <p:guide orient="horz" pos="1200"/>
        <p:guide pos="240"/>
      </p:guideLst>
    </p:cSldViewPr>
  </p:slideViewPr>
  <p:outlineViewPr>
    <p:cViewPr>
      <p:scale>
        <a:sx n="33" d="100"/>
        <a:sy n="33" d="100"/>
      </p:scale>
      <p:origin x="0" y="225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190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9" tIns="45750" rIns="91499" bIns="45750" numCol="1" anchor="t" anchorCtr="0" compatLnSpc="1">
            <a:prstTxWarp prst="textNoShape">
              <a:avLst/>
            </a:prstTxWarp>
          </a:bodyPr>
          <a:lstStyle>
            <a:lvl1pPr eaLnBrk="0" hangingPunct="0">
              <a:defRPr sz="1200">
                <a:latin typeface="Times" pitchFamily="18" charset="0"/>
              </a:defRPr>
            </a:lvl1pPr>
          </a:lstStyle>
          <a:p>
            <a:pPr>
              <a:defRPr/>
            </a:pPr>
            <a:endParaRPr lang="en-US"/>
          </a:p>
        </p:txBody>
      </p:sp>
      <p:sp>
        <p:nvSpPr>
          <p:cNvPr id="258051" name="Rectangle 3"/>
          <p:cNvSpPr>
            <a:spLocks noGrp="1" noChangeArrowheads="1"/>
          </p:cNvSpPr>
          <p:nvPr>
            <p:ph type="dt" sz="quarter" idx="1"/>
          </p:nvPr>
        </p:nvSpPr>
        <p:spPr bwMode="auto">
          <a:xfrm>
            <a:off x="397753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9" tIns="45750" rIns="91499" bIns="45750" numCol="1" anchor="t" anchorCtr="0" compatLnSpc="1">
            <a:prstTxWarp prst="textNoShape">
              <a:avLst/>
            </a:prstTxWarp>
          </a:bodyPr>
          <a:lstStyle>
            <a:lvl1pPr algn="r" eaLnBrk="0" hangingPunct="0">
              <a:defRPr sz="1200">
                <a:latin typeface="Times" pitchFamily="18" charset="0"/>
              </a:defRPr>
            </a:lvl1pPr>
          </a:lstStyle>
          <a:p>
            <a:pPr>
              <a:defRPr/>
            </a:pPr>
            <a:endParaRPr lang="en-US"/>
          </a:p>
        </p:txBody>
      </p:sp>
      <p:sp>
        <p:nvSpPr>
          <p:cNvPr id="258052" name="Rectangle 4"/>
          <p:cNvSpPr>
            <a:spLocks noGrp="1" noChangeArrowheads="1"/>
          </p:cNvSpPr>
          <p:nvPr>
            <p:ph type="ftr" sz="quarter" idx="2"/>
          </p:nvPr>
        </p:nvSpPr>
        <p:spPr bwMode="auto">
          <a:xfrm>
            <a:off x="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9" tIns="45750" rIns="91499" bIns="45750" numCol="1" anchor="b" anchorCtr="0" compatLnSpc="1">
            <a:prstTxWarp prst="textNoShape">
              <a:avLst/>
            </a:prstTxWarp>
          </a:bodyPr>
          <a:lstStyle>
            <a:lvl1pPr eaLnBrk="0" hangingPunct="0">
              <a:defRPr sz="1200">
                <a:latin typeface="Times" pitchFamily="18" charset="0"/>
              </a:defRPr>
            </a:lvl1pPr>
          </a:lstStyle>
          <a:p>
            <a:pPr>
              <a:defRPr/>
            </a:pPr>
            <a:endParaRPr lang="en-US"/>
          </a:p>
        </p:txBody>
      </p:sp>
      <p:sp>
        <p:nvSpPr>
          <p:cNvPr id="258053" name="Rectangle 5"/>
          <p:cNvSpPr>
            <a:spLocks noGrp="1" noChangeArrowheads="1"/>
          </p:cNvSpPr>
          <p:nvPr>
            <p:ph type="sldNum" sz="quarter" idx="3"/>
          </p:nvPr>
        </p:nvSpPr>
        <p:spPr bwMode="auto">
          <a:xfrm>
            <a:off x="397753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9" tIns="45750" rIns="91499" bIns="45750" numCol="1" anchor="b" anchorCtr="0" compatLnSpc="1">
            <a:prstTxWarp prst="textNoShape">
              <a:avLst/>
            </a:prstTxWarp>
          </a:bodyPr>
          <a:lstStyle>
            <a:lvl1pPr algn="r" eaLnBrk="0" hangingPunct="0">
              <a:defRPr sz="1200">
                <a:latin typeface="Times" pitchFamily="18" charset="0"/>
              </a:defRPr>
            </a:lvl1pPr>
          </a:lstStyle>
          <a:p>
            <a:pPr>
              <a:defRPr/>
            </a:pPr>
            <a:fld id="{40F3EBB6-24DF-4324-91C3-B61257D5AF0C}" type="slidenum">
              <a:rPr lang="en-US"/>
              <a:pPr>
                <a:defRPr/>
              </a:pPr>
              <a:t>‹#›</a:t>
            </a:fld>
            <a:endParaRPr lang="en-US"/>
          </a:p>
        </p:txBody>
      </p:sp>
    </p:spTree>
    <p:extLst>
      <p:ext uri="{BB962C8B-B14F-4D97-AF65-F5344CB8AC3E}">
        <p14:creationId xmlns:p14="http://schemas.microsoft.com/office/powerpoint/2010/main" val="160719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9" tIns="46616" rIns="93229" bIns="46616" numCol="1" anchor="t" anchorCtr="0" compatLnSpc="1">
            <a:prstTxWarp prst="textNoShape">
              <a:avLst/>
            </a:prstTxWarp>
          </a:bodyPr>
          <a:lstStyle>
            <a:lvl1pPr defTabSz="931670" eaLnBrk="0" hangingPunct="0">
              <a:defRPr sz="1200">
                <a:latin typeface="Times" pitchFamily="18" charset="0"/>
              </a:defRPr>
            </a:lvl1pPr>
          </a:lstStyle>
          <a:p>
            <a:pPr>
              <a:defRPr/>
            </a:pPr>
            <a:endParaRPr lang="en-US"/>
          </a:p>
        </p:txBody>
      </p:sp>
      <p:sp>
        <p:nvSpPr>
          <p:cNvPr id="25603" name="Rectangle 3"/>
          <p:cNvSpPr>
            <a:spLocks noGrp="1" noChangeArrowheads="1"/>
          </p:cNvSpPr>
          <p:nvPr>
            <p:ph type="dt" idx="1"/>
          </p:nvPr>
        </p:nvSpPr>
        <p:spPr bwMode="auto">
          <a:xfrm>
            <a:off x="397753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9" tIns="46616" rIns="93229" bIns="46616" numCol="1" anchor="t" anchorCtr="0" compatLnSpc="1">
            <a:prstTxWarp prst="textNoShape">
              <a:avLst/>
            </a:prstTxWarp>
          </a:bodyPr>
          <a:lstStyle>
            <a:lvl1pPr algn="r" defTabSz="931670" eaLnBrk="0" hangingPunct="0">
              <a:defRPr sz="1200">
                <a:latin typeface="Times"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702946" y="4422459"/>
            <a:ext cx="5617208" cy="41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9" tIns="46616" rIns="93229" bIns="466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9" tIns="46616" rIns="93229" bIns="46616" numCol="1" anchor="b" anchorCtr="0" compatLnSpc="1">
            <a:prstTxWarp prst="textNoShape">
              <a:avLst/>
            </a:prstTxWarp>
          </a:bodyPr>
          <a:lstStyle>
            <a:lvl1pPr defTabSz="931670" eaLnBrk="0" hangingPunct="0">
              <a:defRPr sz="1200">
                <a:latin typeface="Times" pitchFamily="18" charset="0"/>
              </a:defRPr>
            </a:lvl1pPr>
          </a:lstStyle>
          <a:p>
            <a:pPr>
              <a:defRPr/>
            </a:pPr>
            <a:endParaRPr lang="en-US"/>
          </a:p>
        </p:txBody>
      </p:sp>
      <p:sp>
        <p:nvSpPr>
          <p:cNvPr id="25607" name="Rectangle 7"/>
          <p:cNvSpPr>
            <a:spLocks noGrp="1" noChangeArrowheads="1"/>
          </p:cNvSpPr>
          <p:nvPr>
            <p:ph type="sldNum" sz="quarter" idx="5"/>
          </p:nvPr>
        </p:nvSpPr>
        <p:spPr bwMode="auto">
          <a:xfrm>
            <a:off x="397753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9" tIns="46616" rIns="93229" bIns="46616" numCol="1" anchor="b" anchorCtr="0" compatLnSpc="1">
            <a:prstTxWarp prst="textNoShape">
              <a:avLst/>
            </a:prstTxWarp>
          </a:bodyPr>
          <a:lstStyle>
            <a:lvl1pPr algn="r" defTabSz="931670" eaLnBrk="0" hangingPunct="0">
              <a:defRPr sz="1200">
                <a:latin typeface="Times" pitchFamily="18" charset="0"/>
              </a:defRPr>
            </a:lvl1pPr>
          </a:lstStyle>
          <a:p>
            <a:pPr>
              <a:defRPr/>
            </a:pPr>
            <a:fld id="{059F9E1A-22B2-436C-A661-C8205A93EF26}" type="slidenum">
              <a:rPr lang="en-US"/>
              <a:pPr>
                <a:defRPr/>
              </a:pPr>
              <a:t>‹#›</a:t>
            </a:fld>
            <a:endParaRPr lang="en-US"/>
          </a:p>
        </p:txBody>
      </p:sp>
    </p:spTree>
    <p:extLst>
      <p:ext uri="{BB962C8B-B14F-4D97-AF65-F5344CB8AC3E}">
        <p14:creationId xmlns:p14="http://schemas.microsoft.com/office/powerpoint/2010/main" val="2617243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2358B790-61B4-4B85-A2E6-3E7D8B10EE52}" type="slidenum">
              <a:rPr lang="en-US" altLang="en-US" sz="1200">
                <a:latin typeface="Times" pitchFamily="18" charset="0"/>
              </a:rPr>
              <a:pPr/>
              <a:t>1</a:t>
            </a:fld>
            <a:endParaRPr lang="en-US" altLang="en-US" sz="1200">
              <a:latin typeface="Times"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u="sng" dirty="0" smtClean="0"/>
              <a:t>08/17/2010</a:t>
            </a:r>
            <a:r>
              <a:rPr lang="en-US" altLang="en-US" dirty="0" smtClean="0"/>
              <a:t>: Training Edited to include the new SHP logo and ne STAR Health ID card.  </a:t>
            </a:r>
          </a:p>
          <a:p>
            <a:pPr eaLnBrk="1" hangingPunct="1"/>
            <a:endParaRPr lang="en-US" altLang="en-US" dirty="0" smtClean="0"/>
          </a:p>
          <a:p>
            <a:pPr eaLnBrk="1" hangingPunct="1"/>
            <a:r>
              <a:rPr lang="en-US" altLang="en-US" b="1" u="sng" dirty="0" smtClean="0"/>
              <a:t>08/27/10:</a:t>
            </a:r>
            <a:r>
              <a:rPr lang="en-US" altLang="en-US" dirty="0" smtClean="0"/>
              <a:t>  Training Edited to include the updated Texas Health Steps Guidelines</a:t>
            </a:r>
          </a:p>
          <a:p>
            <a:pPr eaLnBrk="1" hangingPunct="1"/>
            <a:endParaRPr lang="en-US" altLang="en-US" dirty="0" smtClean="0"/>
          </a:p>
          <a:p>
            <a:pPr eaLnBrk="1" hangingPunct="1"/>
            <a:r>
              <a:rPr lang="en-US" altLang="en-US" b="1" u="sng" dirty="0" smtClean="0"/>
              <a:t>11/08/10</a:t>
            </a:r>
            <a:r>
              <a:rPr lang="en-US" altLang="en-US" dirty="0" smtClean="0"/>
              <a:t>: </a:t>
            </a:r>
            <a:r>
              <a:rPr lang="en-US" altLang="en-US" b="1" dirty="0" smtClean="0"/>
              <a:t>DELETED</a:t>
            </a:r>
            <a:r>
              <a:rPr lang="en-US" altLang="en-US" dirty="0" smtClean="0"/>
              <a:t> bullet # 3 on slide 5 “</a:t>
            </a:r>
            <a:r>
              <a:rPr lang="en-US" altLang="en-US" dirty="0" smtClean="0">
                <a:solidFill>
                  <a:schemeClr val="bg1"/>
                </a:solidFill>
              </a:rPr>
              <a:t>The annual medical checkup is considered timely if it occurs within one year of the child’s birthday.” per HHSC request.</a:t>
            </a:r>
          </a:p>
          <a:p>
            <a:pPr eaLnBrk="1" hangingPunct="1"/>
            <a:endParaRPr lang="en-US" altLang="en-US" dirty="0" smtClean="0">
              <a:solidFill>
                <a:schemeClr val="bg1"/>
              </a:solidFill>
            </a:endParaRPr>
          </a:p>
          <a:p>
            <a:pPr eaLnBrk="1" hangingPunct="1"/>
            <a:r>
              <a:rPr lang="en-US" altLang="en-US" b="1" u="sng" dirty="0" smtClean="0">
                <a:solidFill>
                  <a:schemeClr val="bg1"/>
                </a:solidFill>
              </a:rPr>
              <a:t>05/31/11:</a:t>
            </a:r>
            <a:r>
              <a:rPr lang="en-US" altLang="en-US" dirty="0" smtClean="0">
                <a:solidFill>
                  <a:schemeClr val="bg1"/>
                </a:solidFill>
              </a:rPr>
              <a:t>  Replaced IMHS logo with new Cenpatico logo. </a:t>
            </a:r>
          </a:p>
          <a:p>
            <a:pPr eaLnBrk="1" hangingPunct="1"/>
            <a:endParaRPr lang="en-US" altLang="en-US" dirty="0" smtClean="0">
              <a:solidFill>
                <a:schemeClr val="bg1"/>
              </a:solidFill>
            </a:endParaRPr>
          </a:p>
          <a:p>
            <a:pPr eaLnBrk="1" hangingPunct="1"/>
            <a:r>
              <a:rPr lang="en-US" altLang="en-US" b="1" u="sng" dirty="0" smtClean="0">
                <a:solidFill>
                  <a:schemeClr val="bg1"/>
                </a:solidFill>
              </a:rPr>
              <a:t>07/13/11:</a:t>
            </a:r>
            <a:r>
              <a:rPr lang="en-US" altLang="en-US" dirty="0" smtClean="0">
                <a:solidFill>
                  <a:schemeClr val="bg1"/>
                </a:solidFill>
              </a:rPr>
              <a:t>	Replaced Jordan Young reference and phone number to Angie Campos on slide 6 per instructions of HHSC</a:t>
            </a:r>
          </a:p>
          <a:p>
            <a:pPr eaLnBrk="1" hangingPunct="1"/>
            <a:endParaRPr lang="en-US" altLang="en-US" dirty="0" smtClean="0">
              <a:solidFill>
                <a:schemeClr val="bg1"/>
              </a:solidFill>
            </a:endParaRPr>
          </a:p>
          <a:p>
            <a:pPr eaLnBrk="1" hangingPunct="1"/>
            <a:r>
              <a:rPr lang="en-US" altLang="en-US" b="1" u="sng" dirty="0" smtClean="0">
                <a:solidFill>
                  <a:schemeClr val="bg1"/>
                </a:solidFill>
              </a:rPr>
              <a:t>03.12.2012:</a:t>
            </a:r>
            <a:r>
              <a:rPr lang="en-US" altLang="en-US" dirty="0" smtClean="0">
                <a:solidFill>
                  <a:schemeClr val="bg1"/>
                </a:solidFill>
              </a:rPr>
              <a:t>  Changed reference of IMHS to Cenpatico, added Diabetes as Medical </a:t>
            </a:r>
            <a:r>
              <a:rPr lang="en-US" altLang="en-US" dirty="0" err="1" smtClean="0">
                <a:solidFill>
                  <a:schemeClr val="bg1"/>
                </a:solidFill>
              </a:rPr>
              <a:t>Mmgt</a:t>
            </a:r>
            <a:r>
              <a:rPr lang="en-US" altLang="en-US" dirty="0" smtClean="0">
                <a:solidFill>
                  <a:schemeClr val="bg1"/>
                </a:solidFill>
              </a:rPr>
              <a:t> program on Slide 9, New card images added on Slide 11., updated slide 19 with US script information (removed Texas Vendor Drug as contact). Slide 27 removed vendor Drug Contact added pharmacy questions number.</a:t>
            </a:r>
          </a:p>
          <a:p>
            <a:pPr eaLnBrk="1" hangingPunct="1"/>
            <a:endParaRPr lang="en-US" altLang="en-US" dirty="0" smtClean="0">
              <a:solidFill>
                <a:schemeClr val="bg1"/>
              </a:solidFill>
            </a:endParaRPr>
          </a:p>
          <a:p>
            <a:pPr eaLnBrk="1" hangingPunct="1"/>
            <a:r>
              <a:rPr lang="en-US" altLang="en-US" b="1" u="sng" dirty="0" smtClean="0">
                <a:solidFill>
                  <a:schemeClr val="bg1"/>
                </a:solidFill>
              </a:rPr>
              <a:t>04/20/12:</a:t>
            </a:r>
            <a:r>
              <a:rPr lang="en-US" altLang="en-US" dirty="0" smtClean="0">
                <a:solidFill>
                  <a:schemeClr val="bg1"/>
                </a:solidFill>
              </a:rPr>
              <a:t>  Updated state contact lines to 2-1-1 on slides 6 and 23, per request of HHSC, omitted reference of contacting Angie Campos. </a:t>
            </a:r>
          </a:p>
          <a:p>
            <a:pPr eaLnBrk="1" hangingPunct="1"/>
            <a:endParaRPr lang="en-US" altLang="en-US" dirty="0" smtClean="0">
              <a:solidFill>
                <a:schemeClr val="bg1"/>
              </a:solidFill>
            </a:endParaRPr>
          </a:p>
          <a:p>
            <a:pPr eaLnBrk="1" hangingPunct="1"/>
            <a:r>
              <a:rPr lang="en-US" altLang="en-US" b="1" u="sng" dirty="0" smtClean="0">
                <a:solidFill>
                  <a:schemeClr val="bg1"/>
                </a:solidFill>
              </a:rPr>
              <a:t>02/04/2013</a:t>
            </a:r>
            <a:r>
              <a:rPr lang="en-US" altLang="en-US" b="1" dirty="0" smtClean="0">
                <a:solidFill>
                  <a:schemeClr val="bg1"/>
                </a:solidFill>
              </a:rPr>
              <a:t>: </a:t>
            </a:r>
            <a:r>
              <a:rPr lang="en-US" altLang="en-US" dirty="0" smtClean="0">
                <a:solidFill>
                  <a:schemeClr val="bg1"/>
                </a:solidFill>
              </a:rPr>
              <a:t>	Slide 5 Removed “Effective Date Language”</a:t>
            </a:r>
          </a:p>
          <a:p>
            <a:pPr eaLnBrk="1" hangingPunct="1"/>
            <a:r>
              <a:rPr lang="en-US" altLang="en-US" dirty="0" smtClean="0">
                <a:solidFill>
                  <a:schemeClr val="bg1"/>
                </a:solidFill>
              </a:rPr>
              <a:t>		Slide 8 added “pharmacy benefits”</a:t>
            </a:r>
          </a:p>
          <a:p>
            <a:pPr eaLnBrk="1" hangingPunct="1"/>
            <a:r>
              <a:rPr lang="en-US" altLang="en-US" dirty="0" smtClean="0">
                <a:solidFill>
                  <a:schemeClr val="bg1"/>
                </a:solidFill>
              </a:rPr>
              <a:t>		Slide 9 added “personal care services”</a:t>
            </a:r>
          </a:p>
          <a:p>
            <a:pPr eaLnBrk="1" hangingPunct="1"/>
            <a:r>
              <a:rPr lang="en-US" altLang="en-US" dirty="0" smtClean="0">
                <a:solidFill>
                  <a:schemeClr val="bg1"/>
                </a:solidFill>
              </a:rPr>
              <a:t>		Slide 11 added new Star Health Card images</a:t>
            </a:r>
          </a:p>
          <a:p>
            <a:pPr eaLnBrk="1" hangingPunct="1"/>
            <a:r>
              <a:rPr lang="en-US" altLang="en-US" dirty="0" smtClean="0">
                <a:solidFill>
                  <a:schemeClr val="bg1"/>
                </a:solidFill>
              </a:rPr>
              <a:t>		Slide 27 added </a:t>
            </a:r>
            <a:r>
              <a:rPr lang="en-US" altLang="en-US" dirty="0" err="1" smtClean="0">
                <a:solidFill>
                  <a:schemeClr val="bg1"/>
                </a:solidFill>
              </a:rPr>
              <a:t>Dentaquest</a:t>
            </a:r>
            <a:r>
              <a:rPr lang="en-US" altLang="en-US" dirty="0" smtClean="0">
                <a:solidFill>
                  <a:schemeClr val="bg1"/>
                </a:solidFill>
              </a:rPr>
              <a:t> Number deleted Delta Dental</a:t>
            </a:r>
          </a:p>
          <a:p>
            <a:pPr eaLnBrk="1" hangingPunct="1"/>
            <a:r>
              <a:rPr lang="en-US" altLang="en-US" dirty="0" smtClean="0">
                <a:solidFill>
                  <a:schemeClr val="bg1"/>
                </a:solidFill>
              </a:rPr>
              <a:t>		Removed “network” from all SHP references, and changed SHPN to SHP</a:t>
            </a:r>
          </a:p>
          <a:p>
            <a:pPr eaLnBrk="1" hangingPunct="1"/>
            <a:endParaRPr lang="en-US" altLang="en-US" dirty="0" smtClean="0">
              <a:solidFill>
                <a:schemeClr val="bg1"/>
              </a:solidFill>
            </a:endParaRPr>
          </a:p>
          <a:p>
            <a:pPr eaLnBrk="1" hangingPunct="1"/>
            <a:r>
              <a:rPr lang="en-US" altLang="en-US" b="1" u="sng" dirty="0" smtClean="0">
                <a:solidFill>
                  <a:schemeClr val="bg1"/>
                </a:solidFill>
              </a:rPr>
              <a:t>02/05/2013:</a:t>
            </a:r>
            <a:r>
              <a:rPr lang="en-US" altLang="en-US" dirty="0" smtClean="0">
                <a:solidFill>
                  <a:schemeClr val="bg1"/>
                </a:solidFill>
              </a:rPr>
              <a:t>	Slide 5 Removed “Changes” from the Title deleted 30 rule bullet from enrollment as not applicable to this population and presentation</a:t>
            </a:r>
          </a:p>
          <a:p>
            <a:pPr eaLnBrk="1" hangingPunct="1"/>
            <a:r>
              <a:rPr lang="en-US" altLang="en-US" dirty="0" smtClean="0">
                <a:solidFill>
                  <a:schemeClr val="bg1"/>
                </a:solidFill>
              </a:rPr>
              <a:t>		Slide 10 Removed Disease Management Reference as it is discussed on slide 9</a:t>
            </a:r>
          </a:p>
          <a:p>
            <a:pPr eaLnBrk="1" hangingPunct="1"/>
            <a:r>
              <a:rPr lang="en-US" altLang="en-US" dirty="0" smtClean="0">
                <a:solidFill>
                  <a:schemeClr val="bg1"/>
                </a:solidFill>
              </a:rPr>
              <a:t>		Slide 24; revised MTP training link and updated contact numbers.</a:t>
            </a:r>
          </a:p>
          <a:p>
            <a:pPr eaLnBrk="1" hangingPunct="1"/>
            <a:endParaRPr lang="en-US" altLang="en-US" dirty="0" smtClean="0">
              <a:solidFill>
                <a:schemeClr val="bg1"/>
              </a:solidFill>
            </a:endParaRPr>
          </a:p>
          <a:p>
            <a:pPr eaLnBrk="1" hangingPunct="1"/>
            <a:r>
              <a:rPr lang="en-US" altLang="en-US" b="1" u="sng" dirty="0" smtClean="0">
                <a:solidFill>
                  <a:schemeClr val="bg1"/>
                </a:solidFill>
              </a:rPr>
              <a:t>02/14/2013:</a:t>
            </a:r>
            <a:r>
              <a:rPr lang="en-US" altLang="en-US" dirty="0" smtClean="0">
                <a:solidFill>
                  <a:schemeClr val="bg1"/>
                </a:solidFill>
              </a:rPr>
              <a:t>	Slide 9 Removed “Court Ordered Services” from the list</a:t>
            </a:r>
          </a:p>
          <a:p>
            <a:pPr eaLnBrk="1" hangingPunct="1"/>
            <a:r>
              <a:rPr lang="en-US" altLang="en-US" dirty="0" smtClean="0">
                <a:solidFill>
                  <a:schemeClr val="bg1"/>
                </a:solidFill>
              </a:rPr>
              <a:t>		Slide 19 Deleted old information and added the following:</a:t>
            </a:r>
          </a:p>
          <a:p>
            <a:r>
              <a:rPr lang="en-US" altLang="en-US" dirty="0" smtClean="0">
                <a:solidFill>
                  <a:schemeClr val="bg1"/>
                </a:solidFill>
              </a:rPr>
              <a:t>		</a:t>
            </a:r>
            <a:r>
              <a:rPr lang="en-US" altLang="en-US" sz="1000" dirty="0"/>
              <a:t>To get medications, you will need your Superior ID card or your Texas Benefits Medicaid card.  If you do not have these, call STAR Health Member services at 1-866-912-6283. </a:t>
            </a:r>
          </a:p>
          <a:p>
            <a:r>
              <a:rPr lang="en-US" altLang="en-US" sz="1000" b="1" i="1" dirty="0"/>
              <a:t>		If there is a problem, call us when you are still at the pharmacy. </a:t>
            </a:r>
            <a:endParaRPr lang="en-US" altLang="en-US" sz="1000" dirty="0"/>
          </a:p>
          <a:p>
            <a:r>
              <a:rPr lang="en-US" altLang="en-US" sz="1000" dirty="0"/>
              <a:t>		We are here to help.  STAR Health staff can help you:</a:t>
            </a:r>
          </a:p>
          <a:p>
            <a:r>
              <a:rPr lang="en-US" altLang="en-US" sz="1000" dirty="0"/>
              <a:t>		Find a Superior Pharmacy </a:t>
            </a:r>
          </a:p>
          <a:p>
            <a:r>
              <a:rPr lang="en-US" altLang="en-US" sz="1000" dirty="0"/>
              <a:t>		Get medication</a:t>
            </a:r>
          </a:p>
          <a:p>
            <a:r>
              <a:rPr lang="en-US" altLang="en-US" sz="1000" dirty="0"/>
              <a:t>		Answer questions about early refills or new medicines</a:t>
            </a:r>
          </a:p>
          <a:p>
            <a:r>
              <a:rPr lang="en-US" altLang="en-US" sz="1000" dirty="0"/>
              <a:t>		When medications are lost or stolen</a:t>
            </a:r>
          </a:p>
          <a:p>
            <a:r>
              <a:rPr lang="en-US" altLang="en-US" sz="1000" dirty="0"/>
              <a:t>		If a medication needs an authorization or if a medication has been denied</a:t>
            </a:r>
          </a:p>
          <a:p>
            <a:r>
              <a:rPr lang="en-US" altLang="en-US" sz="1000" dirty="0"/>
              <a:t>		Find out if a drug is covered by Medicaid</a:t>
            </a:r>
          </a:p>
          <a:p>
            <a:r>
              <a:rPr lang="en-US" altLang="en-US" sz="1000" dirty="0"/>
              <a:t>		Obtain 72 hour supplies of emergency prescriptions if a prior authorization is not available.</a:t>
            </a:r>
          </a:p>
          <a:p>
            <a:r>
              <a:rPr lang="en-US" altLang="en-US" sz="1000" dirty="0"/>
              <a:t>		Slide 20 Revised spacing</a:t>
            </a:r>
          </a:p>
          <a:p>
            <a:r>
              <a:rPr lang="en-US" altLang="en-US" sz="1000" dirty="0"/>
              <a:t>		Slide 27 corrected </a:t>
            </a:r>
            <a:r>
              <a:rPr lang="en-US" altLang="en-US" sz="1000" dirty="0" err="1"/>
              <a:t>Dentaquest</a:t>
            </a:r>
            <a:r>
              <a:rPr lang="en-US" altLang="en-US" sz="1000" dirty="0"/>
              <a:t> number</a:t>
            </a:r>
          </a:p>
          <a:p>
            <a:pPr eaLnBrk="1" hangingPunct="1"/>
            <a:endParaRPr lang="en-US" altLang="en-US" sz="1000" dirty="0">
              <a:solidFill>
                <a:schemeClr val="bg1"/>
              </a:solidFill>
            </a:endParaRPr>
          </a:p>
          <a:p>
            <a:pPr eaLnBrk="1" hangingPunct="1"/>
            <a:r>
              <a:rPr lang="en-US" altLang="en-US" sz="1000" b="1" dirty="0">
                <a:solidFill>
                  <a:schemeClr val="bg1"/>
                </a:solidFill>
              </a:rPr>
              <a:t>01/10/2014 </a:t>
            </a:r>
            <a:r>
              <a:rPr lang="en-US" altLang="en-US" sz="1000" dirty="0">
                <a:solidFill>
                  <a:schemeClr val="bg1"/>
                </a:solidFill>
              </a:rPr>
              <a:t>Added Slide #2</a:t>
            </a:r>
          </a:p>
          <a:p>
            <a:pPr eaLnBrk="1" hangingPunct="1"/>
            <a:r>
              <a:rPr lang="en-US" altLang="en-US" dirty="0" smtClean="0">
                <a:solidFill>
                  <a:schemeClr val="bg1"/>
                </a:solidFill>
              </a:rPr>
              <a:t>		</a:t>
            </a:r>
          </a:p>
          <a:p>
            <a:pPr eaLnBrk="1" hangingPunct="1"/>
            <a:r>
              <a:rPr lang="en-US" altLang="en-US" b="1" dirty="0" smtClean="0">
                <a:solidFill>
                  <a:schemeClr val="bg1"/>
                </a:solidFill>
              </a:rPr>
              <a:t>01/10/2014</a:t>
            </a:r>
            <a:r>
              <a:rPr lang="en-US" altLang="en-US" b="1" baseline="0" dirty="0" smtClean="0">
                <a:solidFill>
                  <a:schemeClr val="bg1"/>
                </a:solidFill>
              </a:rPr>
              <a:t> </a:t>
            </a:r>
            <a:r>
              <a:rPr lang="en-US" altLang="en-US" baseline="0" dirty="0" smtClean="0">
                <a:solidFill>
                  <a:schemeClr val="bg1"/>
                </a:solidFill>
              </a:rPr>
              <a:t>Added slide 5 Patient Protection and Affordability Care Act</a:t>
            </a:r>
            <a:endParaRPr lang="en-US" altLang="en-US" dirty="0" smtClean="0">
              <a:solidFill>
                <a:schemeClr val="bg1"/>
              </a:solidFill>
            </a:endParaRPr>
          </a:p>
          <a:p>
            <a:pPr eaLnBrk="1" hangingPunct="1"/>
            <a:r>
              <a:rPr lang="en-US" altLang="en-US" dirty="0" smtClean="0">
                <a:solidFill>
                  <a:schemeClr val="bg1"/>
                </a:solidFill>
              </a:rPr>
              <a:t>		</a:t>
            </a:r>
          </a:p>
          <a:p>
            <a:pPr eaLnBrk="1" hangingPunct="1"/>
            <a:r>
              <a:rPr lang="en-US" altLang="en-US" b="1" dirty="0" smtClean="0">
                <a:solidFill>
                  <a:schemeClr val="bg1"/>
                </a:solidFill>
              </a:rPr>
              <a:t>01/10/2014 </a:t>
            </a:r>
            <a:r>
              <a:rPr lang="en-US" altLang="en-US" dirty="0" smtClean="0">
                <a:solidFill>
                  <a:schemeClr val="bg1"/>
                </a:solidFill>
              </a:rPr>
              <a:t> Added</a:t>
            </a:r>
            <a:r>
              <a:rPr lang="en-US" altLang="en-US" baseline="0" dirty="0" smtClean="0">
                <a:solidFill>
                  <a:schemeClr val="bg1"/>
                </a:solidFill>
              </a:rPr>
              <a:t> Slide 5 Patient Protection and Affordable Care Act</a:t>
            </a:r>
            <a:endParaRPr lang="en-US" altLang="en-US" dirty="0" smtClean="0">
              <a:solidFill>
                <a:schemeClr val="bg1"/>
              </a:solidFill>
            </a:endParaRPr>
          </a:p>
          <a:p>
            <a:pPr eaLnBrk="1" hangingPunct="1"/>
            <a:r>
              <a:rPr lang="en-US" altLang="en-US" dirty="0" smtClean="0">
                <a:solidFill>
                  <a:schemeClr val="bg1"/>
                </a:solidFill>
              </a:rPr>
              <a:t>		</a:t>
            </a:r>
          </a:p>
          <a:p>
            <a:pPr eaLnBrk="1" hangingPunct="1"/>
            <a:r>
              <a:rPr lang="en-US" altLang="en-US" b="1" dirty="0" smtClean="0">
                <a:solidFill>
                  <a:schemeClr val="bg1"/>
                </a:solidFill>
              </a:rPr>
              <a:t>01/10/2014</a:t>
            </a:r>
            <a:r>
              <a:rPr lang="en-US" altLang="en-US" b="1" baseline="0" dirty="0" smtClean="0">
                <a:solidFill>
                  <a:schemeClr val="bg1"/>
                </a:solidFill>
              </a:rPr>
              <a:t> </a:t>
            </a:r>
            <a:r>
              <a:rPr lang="en-US" altLang="en-US" baseline="0" dirty="0" smtClean="0">
                <a:solidFill>
                  <a:schemeClr val="bg1"/>
                </a:solidFill>
              </a:rPr>
              <a:t> Added Slide 10 ACA Changes for MTFCY</a:t>
            </a:r>
          </a:p>
          <a:p>
            <a:pPr eaLnBrk="1" hangingPunct="1"/>
            <a:endParaRPr lang="en-US" altLang="en-US" baseline="0" dirty="0" smtClean="0">
              <a:solidFill>
                <a:schemeClr val="bg1"/>
              </a:solidFill>
            </a:endParaRPr>
          </a:p>
          <a:p>
            <a:pPr eaLnBrk="1" hangingPunct="1"/>
            <a:r>
              <a:rPr lang="en-US" altLang="en-US" b="1" baseline="0" dirty="0" smtClean="0">
                <a:solidFill>
                  <a:schemeClr val="bg1"/>
                </a:solidFill>
              </a:rPr>
              <a:t>01/10/2014 </a:t>
            </a:r>
            <a:r>
              <a:rPr lang="en-US" altLang="en-US" baseline="0" dirty="0" smtClean="0">
                <a:solidFill>
                  <a:schemeClr val="bg1"/>
                </a:solidFill>
              </a:rPr>
              <a:t>Added Slide 11 ACA Changes for MTFCY</a:t>
            </a:r>
          </a:p>
          <a:p>
            <a:pPr eaLnBrk="1" hangingPunct="1"/>
            <a:endParaRPr lang="en-US" altLang="en-US" baseline="0" dirty="0" smtClean="0">
              <a:solidFill>
                <a:schemeClr val="bg1"/>
              </a:solidFill>
            </a:endParaRPr>
          </a:p>
          <a:p>
            <a:pPr eaLnBrk="1" hangingPunct="1"/>
            <a:r>
              <a:rPr lang="en-US" altLang="en-US" b="1" baseline="0" dirty="0" smtClean="0">
                <a:solidFill>
                  <a:schemeClr val="bg1"/>
                </a:solidFill>
              </a:rPr>
              <a:t>01/10/2014</a:t>
            </a:r>
            <a:r>
              <a:rPr lang="en-US" altLang="en-US" baseline="0" dirty="0" smtClean="0">
                <a:solidFill>
                  <a:schemeClr val="bg1"/>
                </a:solidFill>
              </a:rPr>
              <a:t> Added Slide 12 ACA Changes for FFCHE</a:t>
            </a:r>
            <a:endParaRPr lang="en-US" altLang="en-US" dirty="0" smtClean="0">
              <a:solidFill>
                <a:schemeClr val="bg1"/>
              </a:solidFill>
            </a:endParaRPr>
          </a:p>
          <a:p>
            <a:pPr eaLnBrk="1" hangingPunct="1"/>
            <a:endParaRPr lang="en-US" altLang="en-US" dirty="0" smtClean="0">
              <a:solidFill>
                <a:schemeClr val="bg1"/>
              </a:solidFill>
            </a:endParaRPr>
          </a:p>
          <a:p>
            <a:pPr eaLnBrk="1" hangingPunct="1"/>
            <a:r>
              <a:rPr lang="en-US" altLang="en-US" b="1" dirty="0" smtClean="0">
                <a:solidFill>
                  <a:schemeClr val="bg1"/>
                </a:solidFill>
              </a:rPr>
              <a:t>04/10/2014 : </a:t>
            </a:r>
            <a:r>
              <a:rPr lang="en-US" altLang="en-US" dirty="0" smtClean="0">
                <a:solidFill>
                  <a:schemeClr val="bg1"/>
                </a:solidFill>
              </a:rPr>
              <a:t>Slide 2, bullet 4 changed from 21st birthday to 26th birthday.  Brought bullets forward to topic lead.</a:t>
            </a:r>
          </a:p>
          <a:p>
            <a:pPr eaLnBrk="1" hangingPunct="1"/>
            <a:r>
              <a:rPr lang="en-US" altLang="en-US" baseline="0" dirty="0" smtClean="0">
                <a:solidFill>
                  <a:schemeClr val="bg1"/>
                </a:solidFill>
              </a:rPr>
              <a:t>                       </a:t>
            </a:r>
            <a:r>
              <a:rPr lang="en-US" altLang="en-US" dirty="0" smtClean="0">
                <a:solidFill>
                  <a:schemeClr val="bg1"/>
                </a:solidFill>
              </a:rPr>
              <a:t>Slide 3, Under Tuition and Fee Waiver, changed program to benefit to highlight the Tuition and Fee Waiver is not a program, but is a benefit. </a:t>
            </a:r>
          </a:p>
          <a:p>
            <a:pPr eaLnBrk="1" hangingPunct="1"/>
            <a:r>
              <a:rPr lang="en-US" altLang="en-US" dirty="0" smtClean="0">
                <a:solidFill>
                  <a:schemeClr val="bg1"/>
                </a:solidFill>
              </a:rPr>
              <a:t>                       Slide</a:t>
            </a:r>
            <a:r>
              <a:rPr lang="en-US" altLang="en-US" baseline="0" dirty="0" smtClean="0">
                <a:solidFill>
                  <a:schemeClr val="bg1"/>
                </a:solidFill>
              </a:rPr>
              <a:t> 4, deleted “ Did you know Your Legislature is working for You?</a:t>
            </a:r>
          </a:p>
          <a:p>
            <a:pPr eaLnBrk="1" hangingPunct="1"/>
            <a:r>
              <a:rPr lang="en-US" altLang="en-US" dirty="0" smtClean="0">
                <a:solidFill>
                  <a:schemeClr val="bg1"/>
                </a:solidFill>
              </a:rPr>
              <a:t>                       New Slide 4, Adjusted banner font from 36 pt. to 32 pt. to balance. </a:t>
            </a:r>
          </a:p>
          <a:p>
            <a:pPr eaLnBrk="1" hangingPunct="1"/>
            <a:r>
              <a:rPr lang="en-US" altLang="en-US" baseline="0" dirty="0" smtClean="0">
                <a:solidFill>
                  <a:schemeClr val="bg1"/>
                </a:solidFill>
              </a:rPr>
              <a:t>                     </a:t>
            </a:r>
            <a:r>
              <a:rPr lang="en-US" altLang="en-US" dirty="0" smtClean="0">
                <a:solidFill>
                  <a:schemeClr val="bg1"/>
                </a:solidFill>
              </a:rPr>
              <a:t>  Slide 8:  Updated language to avoid confusion of FFCHE and FFCC</a:t>
            </a:r>
          </a:p>
          <a:p>
            <a:pPr eaLnBrk="1" hangingPunct="1"/>
            <a:r>
              <a:rPr lang="en-US" altLang="en-US" baseline="0" dirty="0" smtClean="0">
                <a:solidFill>
                  <a:schemeClr val="bg1"/>
                </a:solidFill>
              </a:rPr>
              <a:t>                      </a:t>
            </a:r>
            <a:r>
              <a:rPr lang="en-US" altLang="en-US" dirty="0" smtClean="0">
                <a:solidFill>
                  <a:schemeClr val="bg1"/>
                </a:solidFill>
              </a:rPr>
              <a:t> Slide 9, Defined ACA as Affordable Care Act.  Adjust font from 36 pt. to 24 pt. to balance. </a:t>
            </a:r>
          </a:p>
          <a:p>
            <a:pPr eaLnBrk="1" hangingPunct="1"/>
            <a:r>
              <a:rPr lang="en-US" altLang="en-US" baseline="0" dirty="0" smtClean="0">
                <a:solidFill>
                  <a:schemeClr val="bg1"/>
                </a:solidFill>
              </a:rPr>
              <a:t>                    </a:t>
            </a:r>
            <a:r>
              <a:rPr lang="en-US" altLang="en-US" dirty="0" smtClean="0">
                <a:solidFill>
                  <a:schemeClr val="bg1"/>
                </a:solidFill>
              </a:rPr>
              <a:t>  </a:t>
            </a:r>
            <a:r>
              <a:rPr lang="en-US" altLang="en-US" baseline="0" dirty="0" smtClean="0">
                <a:solidFill>
                  <a:schemeClr val="bg1"/>
                </a:solidFill>
              </a:rPr>
              <a:t> Slide 10, </a:t>
            </a:r>
            <a:r>
              <a:rPr lang="en-US" altLang="en-US" dirty="0" smtClean="0">
                <a:solidFill>
                  <a:schemeClr val="bg1"/>
                </a:solidFill>
              </a:rPr>
              <a:t> Bulleted items. </a:t>
            </a:r>
          </a:p>
          <a:p>
            <a:pPr eaLnBrk="1" hangingPunct="1"/>
            <a:r>
              <a:rPr lang="en-US" altLang="en-US" baseline="0" dirty="0" smtClean="0">
                <a:solidFill>
                  <a:schemeClr val="bg1"/>
                </a:solidFill>
              </a:rPr>
              <a:t>                 </a:t>
            </a:r>
            <a:r>
              <a:rPr lang="da-DK" altLang="en-US" dirty="0" smtClean="0">
                <a:solidFill>
                  <a:schemeClr val="bg1"/>
                </a:solidFill>
              </a:rPr>
              <a:t>      Slide 14, Removed (DME)</a:t>
            </a:r>
          </a:p>
          <a:p>
            <a:pPr eaLnBrk="1" hangingPunct="1"/>
            <a:r>
              <a:rPr lang="en-US" altLang="en-US" baseline="0" dirty="0" smtClean="0">
                <a:solidFill>
                  <a:schemeClr val="bg1"/>
                </a:solidFill>
              </a:rPr>
              <a:t>                       </a:t>
            </a:r>
            <a:r>
              <a:rPr lang="en-US" altLang="en-US" dirty="0" smtClean="0">
                <a:solidFill>
                  <a:schemeClr val="bg1"/>
                </a:solidFill>
              </a:rPr>
              <a:t>Slide 16, Font change to upper banner from 36 pt. to 32 pt. </a:t>
            </a:r>
          </a:p>
          <a:p>
            <a:pPr eaLnBrk="1" hangingPunct="1"/>
            <a:r>
              <a:rPr lang="en-US" altLang="en-US" baseline="0" dirty="0" smtClean="0">
                <a:solidFill>
                  <a:schemeClr val="bg1"/>
                </a:solidFill>
              </a:rPr>
              <a:t>                   </a:t>
            </a:r>
            <a:r>
              <a:rPr lang="en-US" altLang="en-US" dirty="0" smtClean="0">
                <a:solidFill>
                  <a:schemeClr val="bg1"/>
                </a:solidFill>
              </a:rPr>
              <a:t>    Slide 17, Adjusted font size in upper most banner from 32 pt. to 28 pt. </a:t>
            </a:r>
          </a:p>
          <a:p>
            <a:pPr eaLnBrk="1" hangingPunct="1"/>
            <a:r>
              <a:rPr lang="en-US" altLang="en-US" dirty="0" smtClean="0">
                <a:solidFill>
                  <a:schemeClr val="bg1"/>
                </a:solidFill>
              </a:rPr>
              <a:t>                       Slide 20, Adjusted bullets to uniformly single space under topic</a:t>
            </a:r>
          </a:p>
          <a:p>
            <a:pPr eaLnBrk="1" hangingPunct="1"/>
            <a:r>
              <a:rPr lang="en-US" altLang="en-US" baseline="0" dirty="0" smtClean="0">
                <a:solidFill>
                  <a:schemeClr val="bg1"/>
                </a:solidFill>
              </a:rPr>
              <a:t>                       Slide 26, Adjusted upper banner font from 36 pt. to 32 pt. </a:t>
            </a:r>
            <a:endParaRPr lang="en-US" altLang="en-US" dirty="0" smtClean="0">
              <a:solidFill>
                <a:schemeClr val="bg1"/>
              </a:solidFill>
            </a:endParaRPr>
          </a:p>
          <a:p>
            <a:pPr eaLnBrk="1" hangingPunct="1"/>
            <a:r>
              <a:rPr lang="en-US" altLang="en-US" baseline="0" dirty="0" smtClean="0">
                <a:solidFill>
                  <a:schemeClr val="bg1"/>
                </a:solidFill>
              </a:rPr>
              <a:t>                       </a:t>
            </a:r>
            <a:r>
              <a:rPr lang="en-US" altLang="en-US" dirty="0" smtClean="0">
                <a:solidFill>
                  <a:schemeClr val="bg1"/>
                </a:solidFill>
              </a:rPr>
              <a:t>Slide 27: Adjusted upper banner from 32 pt. to 28 pt. </a:t>
            </a:r>
          </a:p>
          <a:p>
            <a:pPr eaLnBrk="1" hangingPunct="1"/>
            <a:r>
              <a:rPr lang="en-US" altLang="en-US" dirty="0" smtClean="0">
                <a:solidFill>
                  <a:schemeClr val="bg1"/>
                </a:solidFill>
              </a:rPr>
              <a:t> </a:t>
            </a:r>
            <a:r>
              <a:rPr lang="en-US" altLang="en-US" baseline="0" dirty="0" smtClean="0">
                <a:solidFill>
                  <a:schemeClr val="bg1"/>
                </a:solidFill>
              </a:rPr>
              <a:t>                    </a:t>
            </a:r>
            <a:r>
              <a:rPr lang="en-US" altLang="en-US" dirty="0" smtClean="0">
                <a:solidFill>
                  <a:schemeClr val="bg1"/>
                </a:solidFill>
              </a:rPr>
              <a:t>  Slide 32: Removed texasyouthconnection.org and replaced with www.dfps.state.tx.us/txyouth. </a:t>
            </a:r>
          </a:p>
          <a:p>
            <a:pPr eaLnBrk="1" hangingPunct="1"/>
            <a:endParaRPr lang="en-US" altLang="en-US" dirty="0" smtClean="0">
              <a:solidFill>
                <a:schemeClr val="bg1"/>
              </a:solidFill>
            </a:endParaRPr>
          </a:p>
          <a:p>
            <a:pPr eaLnBrk="1" hangingPunct="1"/>
            <a:endParaRPr lang="en-US" altLang="en-US" dirty="0" smtClean="0">
              <a:solidFill>
                <a:schemeClr val="bg1"/>
              </a:solidFill>
            </a:endParaRPr>
          </a:p>
          <a:p>
            <a:pPr eaLnBrk="1" hangingPunct="1"/>
            <a:endParaRPr lang="en-US" altLang="en-US" dirty="0" smtClean="0">
              <a:solidFill>
                <a:schemeClr val="bg1"/>
              </a:solidFill>
            </a:endParaRPr>
          </a:p>
        </p:txBody>
      </p:sp>
    </p:spTree>
    <p:extLst>
      <p:ext uri="{BB962C8B-B14F-4D97-AF65-F5344CB8AC3E}">
        <p14:creationId xmlns:p14="http://schemas.microsoft.com/office/powerpoint/2010/main" val="93970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AEF99BBD-2B1C-4C11-A8AC-12028C1227C9}" type="slidenum">
              <a:rPr lang="en-US" altLang="en-US" sz="1200">
                <a:latin typeface="Times" pitchFamily="18" charset="0"/>
              </a:rPr>
              <a:pPr/>
              <a:t>11</a:t>
            </a:fld>
            <a:endParaRPr lang="en-US" altLang="en-US" sz="1200">
              <a:latin typeface="Times"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dirty="0" smtClean="0"/>
              <a:t>Grade Level 0.0</a:t>
            </a:r>
          </a:p>
          <a:p>
            <a:pPr eaLnBrk="1" hangingPunct="1"/>
            <a:r>
              <a:rPr lang="en-US" altLang="en-US" dirty="0" smtClean="0"/>
              <a:t>04-10-2014:  Slide</a:t>
            </a:r>
            <a:r>
              <a:rPr lang="en-US" altLang="en-US" baseline="0" dirty="0" smtClean="0"/>
              <a:t> 11, </a:t>
            </a:r>
            <a:r>
              <a:rPr lang="en-US" altLang="en-US" dirty="0" smtClean="0"/>
              <a:t>Removed (DME)</a:t>
            </a:r>
          </a:p>
        </p:txBody>
      </p:sp>
    </p:spTree>
    <p:extLst>
      <p:ext uri="{BB962C8B-B14F-4D97-AF65-F5344CB8AC3E}">
        <p14:creationId xmlns:p14="http://schemas.microsoft.com/office/powerpoint/2010/main" val="2301716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BE5F2BB8-AAE8-441E-B2C4-CA7DAC0FD149}" type="slidenum">
              <a:rPr lang="en-US" altLang="en-US" sz="1200">
                <a:latin typeface="Times" pitchFamily="18" charset="0"/>
              </a:rPr>
              <a:pPr/>
              <a:t>12</a:t>
            </a:fld>
            <a:endParaRPr lang="en-US" altLang="en-US" sz="1200">
              <a:latin typeface="Times"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Grade Level 0.0</a:t>
            </a:r>
          </a:p>
        </p:txBody>
      </p:sp>
    </p:spTree>
    <p:extLst>
      <p:ext uri="{BB962C8B-B14F-4D97-AF65-F5344CB8AC3E}">
        <p14:creationId xmlns:p14="http://schemas.microsoft.com/office/powerpoint/2010/main" val="9683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278F04CE-7712-413D-9E96-138D5CC8BC81}" type="slidenum">
              <a:rPr lang="en-US" altLang="en-US" sz="1200">
                <a:latin typeface="Times" pitchFamily="18" charset="0"/>
              </a:rPr>
              <a:pPr/>
              <a:t>13</a:t>
            </a:fld>
            <a:endParaRPr lang="en-US" altLang="en-US" sz="1200">
              <a:latin typeface="Times"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dirty="0" smtClean="0">
                <a:solidFill>
                  <a:schemeClr val="bg1"/>
                </a:solidFill>
                <a:latin typeface="Garamond" pitchFamily="18" charset="0"/>
              </a:rPr>
              <a:t>Grade Level 11.0</a:t>
            </a:r>
          </a:p>
          <a:p>
            <a:pPr eaLnBrk="1" hangingPunct="1"/>
            <a:r>
              <a:rPr lang="en-US" altLang="en-US" b="1" dirty="0" smtClean="0">
                <a:solidFill>
                  <a:schemeClr val="bg1"/>
                </a:solidFill>
                <a:latin typeface="Garamond" pitchFamily="18" charset="0"/>
              </a:rPr>
              <a:t>You will receive a New Member Packet that includes:</a:t>
            </a:r>
          </a:p>
          <a:p>
            <a:pPr eaLnBrk="1" hangingPunct="1"/>
            <a:r>
              <a:rPr lang="en-US" altLang="en-US" sz="1400" dirty="0">
                <a:solidFill>
                  <a:schemeClr val="bg1"/>
                </a:solidFill>
                <a:latin typeface="Garamond" pitchFamily="18" charset="0"/>
              </a:rPr>
              <a:t>Welcome Letter</a:t>
            </a:r>
          </a:p>
          <a:p>
            <a:pPr eaLnBrk="1" hangingPunct="1"/>
            <a:r>
              <a:rPr lang="en-US" altLang="en-US" sz="1400" dirty="0">
                <a:solidFill>
                  <a:schemeClr val="bg1"/>
                </a:solidFill>
                <a:latin typeface="Garamond" pitchFamily="18" charset="0"/>
              </a:rPr>
              <a:t>ID Card – MUST be shown at all health care provider visits</a:t>
            </a:r>
          </a:p>
          <a:p>
            <a:pPr eaLnBrk="1" hangingPunct="1"/>
            <a:r>
              <a:rPr lang="en-US" altLang="en-US" sz="1400" dirty="0">
                <a:solidFill>
                  <a:schemeClr val="bg1"/>
                </a:solidFill>
                <a:latin typeface="Garamond" pitchFamily="18" charset="0"/>
              </a:rPr>
              <a:t>Member Handbook</a:t>
            </a:r>
          </a:p>
          <a:p>
            <a:pPr eaLnBrk="1" hangingPunct="1"/>
            <a:r>
              <a:rPr lang="en-US" altLang="en-US" sz="1400" dirty="0">
                <a:solidFill>
                  <a:schemeClr val="bg1"/>
                </a:solidFill>
                <a:latin typeface="Garamond" pitchFamily="18" charset="0"/>
              </a:rPr>
              <a:t>Texas Health Steps Flyer</a:t>
            </a:r>
          </a:p>
          <a:p>
            <a:pPr eaLnBrk="1" hangingPunct="1"/>
            <a:endParaRPr lang="en-US" altLang="en-US" sz="1400" dirty="0">
              <a:solidFill>
                <a:schemeClr val="bg1"/>
              </a:solidFill>
              <a:latin typeface="Garamond" pitchFamily="18" charset="0"/>
            </a:endParaRPr>
          </a:p>
          <a:p>
            <a:pPr eaLnBrk="1" hangingPunct="1"/>
            <a:r>
              <a:rPr lang="en-US" altLang="en-US" b="1" dirty="0" smtClean="0"/>
              <a:t>ID Cards:</a:t>
            </a:r>
            <a:r>
              <a:rPr lang="en-US" altLang="en-US" dirty="0" smtClean="0"/>
              <a:t> Mailed to member within 5 days of notification from DFPS.  ID Card contains Member name, Medicaid number, DFPS ID number, effective date, PCP information (name, address, phone number), Superior </a:t>
            </a:r>
            <a:r>
              <a:rPr lang="en-US" altLang="en-US" dirty="0" err="1" smtClean="0"/>
              <a:t>HealthPlan</a:t>
            </a:r>
            <a:r>
              <a:rPr lang="en-US" altLang="en-US" dirty="0" smtClean="0"/>
              <a:t> Logo, Member Services phone number and Behavioral Health Hotline number.  MCO is required to reissue if card is reported lost, or if there is a name change, requests a new PCP or for any other reason that results in the change to information.  Requests can be made by Member, DFPS Staff, Caregiver, or Medical Consenter.</a:t>
            </a:r>
          </a:p>
          <a:p>
            <a:pPr eaLnBrk="1" hangingPunct="1"/>
            <a:endParaRPr lang="en-US" altLang="en-US" dirty="0" smtClean="0"/>
          </a:p>
          <a:p>
            <a:pPr eaLnBrk="1" hangingPunct="1"/>
            <a:r>
              <a:rPr lang="en-US" altLang="en-US" sz="1400" dirty="0" smtClean="0">
                <a:solidFill>
                  <a:schemeClr val="bg1"/>
                </a:solidFill>
                <a:latin typeface="Garamond" pitchFamily="18" charset="0"/>
              </a:rPr>
              <a:t>04-10-2014:</a:t>
            </a:r>
            <a:r>
              <a:rPr lang="en-US" altLang="en-US" sz="1400" baseline="0" dirty="0" smtClean="0">
                <a:solidFill>
                  <a:schemeClr val="bg1"/>
                </a:solidFill>
                <a:latin typeface="Garamond" pitchFamily="18" charset="0"/>
              </a:rPr>
              <a:t>  Slide 16, Font change to upper banner from 36 pt. to 32 pt.  </a:t>
            </a:r>
          </a:p>
          <a:p>
            <a:pPr eaLnBrk="1" hangingPunct="1"/>
            <a:endParaRPr lang="en-US" altLang="en-US" sz="1400" baseline="0" dirty="0" smtClean="0">
              <a:solidFill>
                <a:schemeClr val="bg1"/>
              </a:solidFill>
              <a:latin typeface="Garamond" pitchFamily="18" charset="0"/>
            </a:endParaRPr>
          </a:p>
          <a:p>
            <a:pPr eaLnBrk="1" hangingPunct="1"/>
            <a:r>
              <a:rPr lang="en-US" altLang="en-US" sz="1400" baseline="0" dirty="0" smtClean="0">
                <a:solidFill>
                  <a:schemeClr val="bg1"/>
                </a:solidFill>
                <a:latin typeface="Garamond" pitchFamily="18" charset="0"/>
              </a:rPr>
              <a:t>03/17/15  Need new ID image</a:t>
            </a:r>
            <a:endParaRPr lang="en-US" altLang="en-US" sz="1400" dirty="0">
              <a:solidFill>
                <a:schemeClr val="bg1"/>
              </a:solidFill>
              <a:latin typeface="Garamond" pitchFamily="18" charset="0"/>
            </a:endParaRPr>
          </a:p>
          <a:p>
            <a:pPr eaLnBrk="1" hangingPunct="1"/>
            <a:endParaRPr lang="en-US" altLang="en-US" dirty="0" smtClean="0"/>
          </a:p>
        </p:txBody>
      </p:sp>
    </p:spTree>
    <p:extLst>
      <p:ext uri="{BB962C8B-B14F-4D97-AF65-F5344CB8AC3E}">
        <p14:creationId xmlns:p14="http://schemas.microsoft.com/office/powerpoint/2010/main" val="3634920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955B7A57-14CC-43EC-94FC-9022431E670A}" type="slidenum">
              <a:rPr lang="en-US" altLang="en-US" sz="1200">
                <a:latin typeface="Times" pitchFamily="18" charset="0"/>
              </a:rPr>
              <a:pPr/>
              <a:t>14</a:t>
            </a:fld>
            <a:endParaRPr lang="en-US" altLang="en-US" sz="1200">
              <a:latin typeface="Times"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smtClean="0">
                <a:solidFill>
                  <a:schemeClr val="bg1"/>
                </a:solidFill>
                <a:latin typeface="Garamond" pitchFamily="18" charset="0"/>
              </a:rPr>
              <a:t>Grade Level 8.5</a:t>
            </a:r>
          </a:p>
          <a:p>
            <a:pPr eaLnBrk="1" hangingPunct="1"/>
            <a:r>
              <a:rPr lang="en-US" altLang="en-US" dirty="0" smtClean="0">
                <a:solidFill>
                  <a:schemeClr val="bg1"/>
                </a:solidFill>
                <a:latin typeface="Garamond" pitchFamily="18" charset="0"/>
              </a:rPr>
              <a:t>A PCP provides the majority of medical care services to a Member (except for direct access services such as:  emergency, </a:t>
            </a:r>
            <a:r>
              <a:rPr lang="en-US" altLang="en-US" dirty="0" err="1" smtClean="0">
                <a:solidFill>
                  <a:schemeClr val="bg1"/>
                </a:solidFill>
                <a:latin typeface="Garamond" pitchFamily="18" charset="0"/>
              </a:rPr>
              <a:t>THSteps</a:t>
            </a:r>
            <a:r>
              <a:rPr lang="en-US" altLang="en-US" dirty="0" smtClean="0">
                <a:solidFill>
                  <a:schemeClr val="bg1"/>
                </a:solidFill>
                <a:latin typeface="Garamond" pitchFamily="18" charset="0"/>
              </a:rPr>
              <a:t>, behavioral health, vision, dental services, or family planning)</a:t>
            </a:r>
          </a:p>
          <a:p>
            <a:pPr eaLnBrk="1" hangingPunct="1"/>
            <a:endParaRPr lang="en-US" altLang="en-US" dirty="0" smtClean="0"/>
          </a:p>
          <a:p>
            <a:pPr eaLnBrk="1" hangingPunct="1"/>
            <a:r>
              <a:rPr lang="en-US" altLang="en-US" dirty="0" smtClean="0"/>
              <a:t>04-10-2014:  Slide 17, Adjusted font size in upper most</a:t>
            </a:r>
            <a:r>
              <a:rPr lang="en-US" altLang="en-US" baseline="0" dirty="0" smtClean="0"/>
              <a:t> banner from 32 pt. to 28 pt.  </a:t>
            </a:r>
            <a:endParaRPr lang="en-US" altLang="en-US" dirty="0" smtClean="0"/>
          </a:p>
        </p:txBody>
      </p:sp>
    </p:spTree>
    <p:extLst>
      <p:ext uri="{BB962C8B-B14F-4D97-AF65-F5344CB8AC3E}">
        <p14:creationId xmlns:p14="http://schemas.microsoft.com/office/powerpoint/2010/main" val="111444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0D804458-B38F-4130-A53F-D2EFCF66995B}" type="slidenum">
              <a:rPr lang="en-US" altLang="en-US" sz="1200">
                <a:latin typeface="Times" pitchFamily="18" charset="0"/>
              </a:rPr>
              <a:pPr/>
              <a:t>16</a:t>
            </a:fld>
            <a:endParaRPr lang="en-US" altLang="en-US" sz="1200">
              <a:latin typeface="Times"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Grade Level 3.2</a:t>
            </a:r>
          </a:p>
        </p:txBody>
      </p:sp>
    </p:spTree>
    <p:extLst>
      <p:ext uri="{BB962C8B-B14F-4D97-AF65-F5344CB8AC3E}">
        <p14:creationId xmlns:p14="http://schemas.microsoft.com/office/powerpoint/2010/main" val="307455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B3ED6DA3-DA45-4EF9-BF8F-D487E407D8A5}" type="slidenum">
              <a:rPr lang="en-US" altLang="en-US" sz="1200">
                <a:latin typeface="Times" pitchFamily="18" charset="0"/>
              </a:rPr>
              <a:pPr/>
              <a:t>17</a:t>
            </a:fld>
            <a:endParaRPr lang="en-US" altLang="en-US" sz="1200">
              <a:latin typeface="Times"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dirty="0" smtClean="0"/>
              <a:t>Grade Level 0.0</a:t>
            </a:r>
          </a:p>
          <a:p>
            <a:pPr eaLnBrk="1" hangingPunct="1"/>
            <a:r>
              <a:rPr lang="en-US" altLang="en-US" dirty="0" smtClean="0"/>
              <a:t>04-10-2014:  slide</a:t>
            </a:r>
            <a:r>
              <a:rPr lang="en-US" altLang="en-US" baseline="0" dirty="0" smtClean="0"/>
              <a:t> 20, </a:t>
            </a:r>
            <a:r>
              <a:rPr lang="en-US" altLang="en-US" dirty="0" smtClean="0"/>
              <a:t>Adjusted</a:t>
            </a:r>
            <a:r>
              <a:rPr lang="en-US" altLang="en-US" baseline="0" dirty="0" smtClean="0"/>
              <a:t> bullets to uniformly single space under topic</a:t>
            </a:r>
            <a:endParaRPr lang="en-US" altLang="en-US" dirty="0" smtClean="0"/>
          </a:p>
        </p:txBody>
      </p:sp>
    </p:spTree>
    <p:extLst>
      <p:ext uri="{BB962C8B-B14F-4D97-AF65-F5344CB8AC3E}">
        <p14:creationId xmlns:p14="http://schemas.microsoft.com/office/powerpoint/2010/main" val="2726751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9FF04A26-79D1-4557-9CB5-BB52BB293B37}" type="slidenum">
              <a:rPr lang="en-US" altLang="en-US" sz="1200">
                <a:latin typeface="Times" pitchFamily="18" charset="0"/>
              </a:rPr>
              <a:pPr/>
              <a:t>18</a:t>
            </a:fld>
            <a:endParaRPr lang="en-US" altLang="en-US" sz="1200">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Grade Level 0.0</a:t>
            </a:r>
          </a:p>
        </p:txBody>
      </p:sp>
    </p:spTree>
    <p:extLst>
      <p:ext uri="{BB962C8B-B14F-4D97-AF65-F5344CB8AC3E}">
        <p14:creationId xmlns:p14="http://schemas.microsoft.com/office/powerpoint/2010/main" val="872425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03D7BE44-D07A-4A65-AEE6-EF290CD2BE13}" type="slidenum">
              <a:rPr lang="en-US" altLang="en-US" sz="1200">
                <a:latin typeface="Times" pitchFamily="18" charset="0"/>
              </a:rPr>
              <a:pPr/>
              <a:t>19</a:t>
            </a:fld>
            <a:endParaRPr lang="en-US" altLang="en-US" sz="1200">
              <a:latin typeface="Times"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Grade Level 0.0</a:t>
            </a:r>
          </a:p>
        </p:txBody>
      </p:sp>
    </p:spTree>
    <p:extLst>
      <p:ext uri="{BB962C8B-B14F-4D97-AF65-F5344CB8AC3E}">
        <p14:creationId xmlns:p14="http://schemas.microsoft.com/office/powerpoint/2010/main" val="1206358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126B3B52-DA6B-4EDD-AAE0-1BCD89043D2E}" type="slidenum">
              <a:rPr lang="en-US" altLang="en-US" sz="1200">
                <a:latin typeface="Times" pitchFamily="18" charset="0"/>
              </a:rPr>
              <a:pPr/>
              <a:t>20</a:t>
            </a:fld>
            <a:endParaRPr lang="en-US" altLang="en-US" sz="1200">
              <a:latin typeface="Times"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228943" indent="-228943" eaLnBrk="1" hangingPunct="1">
              <a:lnSpc>
                <a:spcPct val="90000"/>
              </a:lnSpc>
            </a:pPr>
            <a:r>
              <a:rPr lang="en-US" altLang="en-US" sz="1000" dirty="0">
                <a:solidFill>
                  <a:schemeClr val="bg1"/>
                </a:solidFill>
                <a:latin typeface="Garamond" pitchFamily="18" charset="0"/>
              </a:rPr>
              <a:t>Grade Level 0.0</a:t>
            </a:r>
          </a:p>
          <a:p>
            <a:pPr marL="228943" indent="-228943" eaLnBrk="1" hangingPunct="1">
              <a:lnSpc>
                <a:spcPct val="90000"/>
              </a:lnSpc>
            </a:pPr>
            <a:r>
              <a:rPr lang="en-US" altLang="en-US" sz="1000" dirty="0">
                <a:solidFill>
                  <a:schemeClr val="bg1"/>
                </a:solidFill>
                <a:latin typeface="Garamond" pitchFamily="18" charset="0"/>
              </a:rPr>
              <a:t>Intensive Assistance</a:t>
            </a:r>
          </a:p>
          <a:p>
            <a:pPr marL="228943" indent="-228943" eaLnBrk="1" hangingPunct="1">
              <a:lnSpc>
                <a:spcPct val="90000"/>
              </a:lnSpc>
            </a:pPr>
            <a:endParaRPr lang="en-US" altLang="en-US" sz="1000" b="1" dirty="0">
              <a:solidFill>
                <a:schemeClr val="bg1"/>
              </a:solidFill>
              <a:latin typeface="Garamond" pitchFamily="18" charset="0"/>
            </a:endParaRPr>
          </a:p>
          <a:p>
            <a:pPr marL="228943" indent="-228943" eaLnBrk="1" hangingPunct="1">
              <a:lnSpc>
                <a:spcPct val="90000"/>
              </a:lnSpc>
            </a:pPr>
            <a:r>
              <a:rPr lang="en-US" altLang="en-US" sz="1000" b="1" dirty="0">
                <a:solidFill>
                  <a:schemeClr val="bg1"/>
                </a:solidFill>
                <a:latin typeface="Garamond" pitchFamily="18" charset="0"/>
              </a:rPr>
              <a:t>ECI - </a:t>
            </a:r>
            <a:r>
              <a:rPr lang="en-US" altLang="en-US" sz="1000" dirty="0">
                <a:solidFill>
                  <a:schemeClr val="bg1"/>
                </a:solidFill>
                <a:latin typeface="Garamond" pitchFamily="18" charset="0"/>
              </a:rPr>
              <a:t>Works with families who have children (ages birth to three) with disabilities and/or developmental delays. ECI will work with you, your family and health care provider to develop a plan (IFSP) which can include physical, occupational, speech therapies. All health care professionals are required under federal &amp; state regulations to refer children to ECI within two business days of identification of a disability or suspected developmental delay.</a:t>
            </a:r>
          </a:p>
          <a:p>
            <a:pPr marL="228943" indent="-228943" eaLnBrk="1" hangingPunct="1">
              <a:lnSpc>
                <a:spcPct val="90000"/>
              </a:lnSpc>
            </a:pPr>
            <a:r>
              <a:rPr lang="en-US" altLang="en-US" sz="1000" b="1" i="1" dirty="0">
                <a:solidFill>
                  <a:schemeClr val="bg1"/>
                </a:solidFill>
                <a:latin typeface="Garamond" pitchFamily="18" charset="0"/>
              </a:rPr>
              <a:t>**Remember:  You must provide your Medicaid ID form (3087) at each visit!!**</a:t>
            </a:r>
          </a:p>
          <a:p>
            <a:pPr marL="228943" indent="-228943" eaLnBrk="1" hangingPunct="1">
              <a:lnSpc>
                <a:spcPct val="90000"/>
              </a:lnSpc>
            </a:pPr>
            <a:endParaRPr lang="en-US" altLang="en-US" sz="1000" dirty="0">
              <a:solidFill>
                <a:schemeClr val="bg1"/>
              </a:solidFill>
              <a:latin typeface="Garamond" pitchFamily="18" charset="0"/>
            </a:endParaRPr>
          </a:p>
          <a:p>
            <a:pPr marL="228943" indent="-228943" eaLnBrk="1" hangingPunct="1">
              <a:lnSpc>
                <a:spcPct val="90000"/>
              </a:lnSpc>
            </a:pPr>
            <a:r>
              <a:rPr lang="en-US" altLang="en-US" sz="1000" b="1" dirty="0">
                <a:solidFill>
                  <a:schemeClr val="bg1"/>
                </a:solidFill>
                <a:latin typeface="Garamond" pitchFamily="18" charset="0"/>
              </a:rPr>
              <a:t>WIC -</a:t>
            </a:r>
            <a:r>
              <a:rPr lang="en-US" altLang="en-US" sz="1000" dirty="0">
                <a:solidFill>
                  <a:schemeClr val="bg1"/>
                </a:solidFill>
                <a:latin typeface="Garamond" pitchFamily="18" charset="0"/>
              </a:rPr>
              <a:t> A nutritional program designed to help pregnant women, new mothers, and young children to eat well, learn about nutrition, and stay healthy.</a:t>
            </a:r>
          </a:p>
          <a:p>
            <a:pPr marL="686829" lvl="1" indent="-228943" eaLnBrk="1" hangingPunct="1">
              <a:lnSpc>
                <a:spcPct val="90000"/>
              </a:lnSpc>
            </a:pPr>
            <a:r>
              <a:rPr lang="en-US" altLang="en-US" sz="1000" b="1" i="1" dirty="0">
                <a:solidFill>
                  <a:schemeClr val="bg1"/>
                </a:solidFill>
                <a:latin typeface="Garamond" pitchFamily="18" charset="0"/>
              </a:rPr>
              <a:t>**Remember:  You must provide your Medicaid ID form (3087) at each visit!!**</a:t>
            </a:r>
          </a:p>
          <a:p>
            <a:pPr marL="228943" indent="-228943" eaLnBrk="1" hangingPunct="1">
              <a:lnSpc>
                <a:spcPct val="90000"/>
              </a:lnSpc>
            </a:pPr>
            <a:endParaRPr lang="en-US" altLang="en-US" sz="1000" b="1" dirty="0">
              <a:solidFill>
                <a:schemeClr val="bg1"/>
              </a:solidFill>
              <a:latin typeface="Garamond" pitchFamily="18" charset="0"/>
            </a:endParaRPr>
          </a:p>
          <a:p>
            <a:pPr marL="228943" indent="-228943" eaLnBrk="1" hangingPunct="1">
              <a:lnSpc>
                <a:spcPct val="90000"/>
              </a:lnSpc>
            </a:pPr>
            <a:r>
              <a:rPr lang="en-US" altLang="en-US" sz="1000" b="1" dirty="0">
                <a:solidFill>
                  <a:schemeClr val="bg1"/>
                </a:solidFill>
                <a:latin typeface="Garamond" pitchFamily="18" charset="0"/>
              </a:rPr>
              <a:t>MTP - </a:t>
            </a:r>
            <a:r>
              <a:rPr lang="en-US" altLang="en-US" sz="1000" dirty="0">
                <a:solidFill>
                  <a:schemeClr val="bg1"/>
                </a:solidFill>
                <a:latin typeface="Garamond" pitchFamily="18" charset="0"/>
              </a:rPr>
              <a:t>A Medicaid program that can help you get to and from doctor’s appointments</a:t>
            </a:r>
          </a:p>
          <a:p>
            <a:pPr marL="686829" lvl="1" indent="-228943" eaLnBrk="1" hangingPunct="1">
              <a:lnSpc>
                <a:spcPct val="90000"/>
              </a:lnSpc>
              <a:buFontTx/>
              <a:buChar char="•"/>
            </a:pPr>
            <a:r>
              <a:rPr lang="en-US" altLang="en-US" sz="1000" dirty="0">
                <a:solidFill>
                  <a:schemeClr val="bg1"/>
                </a:solidFill>
                <a:latin typeface="Garamond" pitchFamily="18" charset="0"/>
              </a:rPr>
              <a:t>SMT MUST call at least two workdays (48 hours) before your appointment to schedule the transportation – so please make sure when you call that your appointment is more than 2 days out.</a:t>
            </a:r>
          </a:p>
          <a:p>
            <a:pPr marL="686829" lvl="1" indent="-228943" eaLnBrk="1" hangingPunct="1">
              <a:lnSpc>
                <a:spcPct val="90000"/>
              </a:lnSpc>
            </a:pPr>
            <a:r>
              <a:rPr lang="en-US" altLang="en-US" sz="1000" b="1" i="1" dirty="0">
                <a:solidFill>
                  <a:schemeClr val="bg1"/>
                </a:solidFill>
                <a:latin typeface="Garamond" pitchFamily="18" charset="0"/>
              </a:rPr>
              <a:t>**Remember:  You must provide your Medicaid ID form (3087) at each visit!!**</a:t>
            </a:r>
          </a:p>
          <a:p>
            <a:pPr marL="686829" lvl="1" indent="-228943" eaLnBrk="1" hangingPunct="1">
              <a:lnSpc>
                <a:spcPct val="90000"/>
              </a:lnSpc>
            </a:pPr>
            <a:endParaRPr lang="en-US" altLang="en-US" sz="1000" b="1" dirty="0">
              <a:solidFill>
                <a:schemeClr val="bg1"/>
              </a:solidFill>
              <a:latin typeface="Garamond" pitchFamily="18" charset="0"/>
            </a:endParaRPr>
          </a:p>
          <a:p>
            <a:pPr marL="228943" indent="-228943" eaLnBrk="1" hangingPunct="1">
              <a:lnSpc>
                <a:spcPct val="90000"/>
              </a:lnSpc>
            </a:pPr>
            <a:r>
              <a:rPr lang="en-US" altLang="en-US" sz="1000" b="1" dirty="0">
                <a:solidFill>
                  <a:schemeClr val="bg1"/>
                </a:solidFill>
                <a:latin typeface="Garamond" pitchFamily="18" charset="0"/>
              </a:rPr>
              <a:t>CPW - </a:t>
            </a:r>
            <a:r>
              <a:rPr lang="en-US" altLang="en-US" sz="1000" dirty="0">
                <a:solidFill>
                  <a:schemeClr val="bg1"/>
                </a:solidFill>
                <a:latin typeface="Garamond" pitchFamily="18" charset="0"/>
              </a:rPr>
              <a:t>A program for you when you have a health condition that may need special care and attention</a:t>
            </a:r>
          </a:p>
          <a:p>
            <a:pPr marL="1144715" lvl="2" indent="-228943" eaLnBrk="1" hangingPunct="1">
              <a:lnSpc>
                <a:spcPct val="90000"/>
              </a:lnSpc>
              <a:buFontTx/>
              <a:buChar char="•"/>
            </a:pPr>
            <a:r>
              <a:rPr lang="en-US" altLang="en-US" sz="1000" dirty="0">
                <a:solidFill>
                  <a:schemeClr val="bg1"/>
                </a:solidFill>
                <a:latin typeface="Garamond" pitchFamily="18" charset="0"/>
              </a:rPr>
              <a:t>Coordinate services with community agencies</a:t>
            </a:r>
          </a:p>
          <a:p>
            <a:pPr marL="1144715" lvl="2" indent="-228943" eaLnBrk="1" hangingPunct="1">
              <a:lnSpc>
                <a:spcPct val="90000"/>
              </a:lnSpc>
              <a:buFontTx/>
              <a:buChar char="•"/>
            </a:pPr>
            <a:r>
              <a:rPr lang="en-US" altLang="en-US" sz="1000" dirty="0">
                <a:solidFill>
                  <a:schemeClr val="bg1"/>
                </a:solidFill>
                <a:latin typeface="Garamond" pitchFamily="18" charset="0"/>
              </a:rPr>
              <a:t>Help get information to better understand your illness or condition</a:t>
            </a:r>
          </a:p>
          <a:p>
            <a:pPr marL="1144715" lvl="2" indent="-228943" eaLnBrk="1" hangingPunct="1">
              <a:lnSpc>
                <a:spcPct val="90000"/>
              </a:lnSpc>
              <a:buFontTx/>
              <a:buChar char="•"/>
            </a:pPr>
            <a:r>
              <a:rPr lang="en-US" altLang="en-US" sz="1000" dirty="0">
                <a:solidFill>
                  <a:schemeClr val="bg1"/>
                </a:solidFill>
                <a:latin typeface="Garamond" pitchFamily="18" charset="0"/>
              </a:rPr>
              <a:t>Develop a plan of care</a:t>
            </a:r>
          </a:p>
          <a:p>
            <a:pPr marL="1144715" lvl="2" indent="-228943" eaLnBrk="1" hangingPunct="1">
              <a:lnSpc>
                <a:spcPct val="90000"/>
              </a:lnSpc>
              <a:buFontTx/>
              <a:buChar char="•"/>
            </a:pPr>
            <a:r>
              <a:rPr lang="en-US" altLang="en-US" sz="1000" dirty="0">
                <a:solidFill>
                  <a:schemeClr val="bg1"/>
                </a:solidFill>
                <a:latin typeface="Garamond" pitchFamily="18" charset="0"/>
              </a:rPr>
              <a:t>Follow your progress</a:t>
            </a:r>
          </a:p>
          <a:p>
            <a:pPr marL="1144715" lvl="2" indent="-228943" eaLnBrk="1" hangingPunct="1">
              <a:lnSpc>
                <a:spcPct val="90000"/>
              </a:lnSpc>
              <a:buFontTx/>
              <a:buChar char="•"/>
            </a:pPr>
            <a:endParaRPr lang="en-US" altLang="en-US" sz="1000" dirty="0">
              <a:solidFill>
                <a:schemeClr val="bg1"/>
              </a:solidFill>
              <a:latin typeface="Garamond" pitchFamily="18" charset="0"/>
            </a:endParaRPr>
          </a:p>
          <a:p>
            <a:pPr marL="228943" indent="-228943" eaLnBrk="1" hangingPunct="1">
              <a:lnSpc>
                <a:spcPct val="90000"/>
              </a:lnSpc>
            </a:pPr>
            <a:endParaRPr lang="en-US" altLang="en-US" sz="1000" dirty="0"/>
          </a:p>
        </p:txBody>
      </p:sp>
    </p:spTree>
    <p:extLst>
      <p:ext uri="{BB962C8B-B14F-4D97-AF65-F5344CB8AC3E}">
        <p14:creationId xmlns:p14="http://schemas.microsoft.com/office/powerpoint/2010/main" val="63220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List below was added as examples of Case by Case services.</a:t>
            </a:r>
          </a:p>
          <a:p>
            <a:pPr marL="173336" indent="-173336">
              <a:buFont typeface="Arial" panose="020B0604020202020204" pitchFamily="34" charset="0"/>
              <a:buChar char="•"/>
            </a:pPr>
            <a:r>
              <a:rPr lang="en-US" dirty="0">
                <a:latin typeface="+mn-lt"/>
              </a:rPr>
              <a:t>Arranging prior authorized non-emergency transportation to the new placement</a:t>
            </a:r>
          </a:p>
          <a:p>
            <a:pPr marL="173336" indent="-173336">
              <a:buFont typeface="Arial" panose="020B0604020202020204" pitchFamily="34" charset="0"/>
              <a:buChar char="•"/>
            </a:pPr>
            <a:r>
              <a:rPr lang="en-US" dirty="0">
                <a:latin typeface="+mn-lt"/>
              </a:rPr>
              <a:t>Pay for costs of professional assembly and disassembly of durable medical equipment during the transition</a:t>
            </a:r>
          </a:p>
          <a:p>
            <a:pPr marL="173336" indent="-173336">
              <a:buFont typeface="Arial" panose="020B0604020202020204" pitchFamily="34" charset="0"/>
              <a:buChar char="•"/>
            </a:pPr>
            <a:r>
              <a:rPr lang="en-US" dirty="0">
                <a:latin typeface="+mn-lt"/>
              </a:rPr>
              <a:t>Provision of skilled nursing services during transportation to the new placement</a:t>
            </a:r>
          </a:p>
          <a:p>
            <a:pPr marL="173336" indent="-173336">
              <a:buFont typeface="Arial" panose="020B0604020202020204" pitchFamily="34" charset="0"/>
              <a:buChar char="•"/>
            </a:pPr>
            <a:r>
              <a:rPr lang="en-US" dirty="0">
                <a:latin typeface="+mn-lt"/>
              </a:rPr>
              <a:t>Provision of up to a 48 hour observation stay in an inpatient setting when placement or supports are not immediately in place during an emergent transition</a:t>
            </a:r>
          </a:p>
          <a:p>
            <a:endParaRPr lang="en-US" dirty="0">
              <a:latin typeface="+mn-lt"/>
            </a:endParaRPr>
          </a:p>
        </p:txBody>
      </p:sp>
      <p:sp>
        <p:nvSpPr>
          <p:cNvPr id="4" name="Slide Number Placeholder 3"/>
          <p:cNvSpPr>
            <a:spLocks noGrp="1"/>
          </p:cNvSpPr>
          <p:nvPr>
            <p:ph type="sldNum" sz="quarter" idx="10"/>
          </p:nvPr>
        </p:nvSpPr>
        <p:spPr/>
        <p:txBody>
          <a:bodyPr/>
          <a:lstStyle/>
          <a:p>
            <a:fld id="{D4EF518A-1A04-4056-9E81-DBBFDD55F6DA}" type="slidenum">
              <a:rPr lang="en-US" smtClean="0"/>
              <a:t>21</a:t>
            </a:fld>
            <a:endParaRPr lang="en-US"/>
          </a:p>
        </p:txBody>
      </p:sp>
    </p:spTree>
    <p:extLst>
      <p:ext uri="{BB962C8B-B14F-4D97-AF65-F5344CB8AC3E}">
        <p14:creationId xmlns:p14="http://schemas.microsoft.com/office/powerpoint/2010/main" val="355702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04/10/2014 : Slide 2,</a:t>
            </a:r>
            <a:r>
              <a:rPr lang="en-US" baseline="0" dirty="0" smtClean="0"/>
              <a:t> bullet 4 changed from 21</a:t>
            </a:r>
            <a:r>
              <a:rPr lang="en-US" baseline="30000" dirty="0" smtClean="0"/>
              <a:t>st</a:t>
            </a:r>
            <a:r>
              <a:rPr lang="en-US" baseline="0" dirty="0" smtClean="0"/>
              <a:t> birthday to 26</a:t>
            </a:r>
            <a:r>
              <a:rPr lang="en-US" baseline="30000" dirty="0" smtClean="0"/>
              <a:t>th</a:t>
            </a:r>
            <a:r>
              <a:rPr lang="en-US" baseline="0" dirty="0" smtClean="0"/>
              <a:t> birthday.  Brought bullets forward to topic lead.</a:t>
            </a:r>
          </a:p>
          <a:p>
            <a:r>
              <a:rPr lang="en-US" baseline="0" dirty="0" smtClean="0"/>
              <a:t>03/17/2015 Changed age 26 in 4</a:t>
            </a:r>
            <a:r>
              <a:rPr lang="en-US" baseline="30000" dirty="0" smtClean="0"/>
              <a:t>th</a:t>
            </a:r>
            <a:r>
              <a:rPr lang="en-US" baseline="0" dirty="0" smtClean="0"/>
              <a:t> bullet to 21 to comply with changes to Medicaid based on age  </a:t>
            </a:r>
            <a:endParaRPr lang="en-US" dirty="0"/>
          </a:p>
        </p:txBody>
      </p:sp>
      <p:sp>
        <p:nvSpPr>
          <p:cNvPr id="4" name="Slide Number Placeholder 3"/>
          <p:cNvSpPr>
            <a:spLocks noGrp="1"/>
          </p:cNvSpPr>
          <p:nvPr>
            <p:ph type="sldNum" sz="quarter" idx="10"/>
          </p:nvPr>
        </p:nvSpPr>
        <p:spPr/>
        <p:txBody>
          <a:bodyPr/>
          <a:lstStyle/>
          <a:p>
            <a:pPr>
              <a:defRPr/>
            </a:pPr>
            <a:fld id="{059F9E1A-22B2-436C-A661-C8205A93EF26}" type="slidenum">
              <a:rPr lang="en-US" smtClean="0"/>
              <a:pPr>
                <a:defRPr/>
              </a:pPr>
              <a:t>2</a:t>
            </a:fld>
            <a:endParaRPr lang="en-US"/>
          </a:p>
        </p:txBody>
      </p:sp>
    </p:spTree>
    <p:extLst>
      <p:ext uri="{BB962C8B-B14F-4D97-AF65-F5344CB8AC3E}">
        <p14:creationId xmlns:p14="http://schemas.microsoft.com/office/powerpoint/2010/main" val="3291466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647BE4E6-393C-499E-9844-7B861D8208BA}" type="slidenum">
              <a:rPr lang="en-US" altLang="en-US" sz="1200">
                <a:latin typeface="Times" pitchFamily="18" charset="0"/>
              </a:rPr>
              <a:pPr/>
              <a:t>23</a:t>
            </a:fld>
            <a:endParaRPr lang="en-US" altLang="en-US" sz="1200">
              <a:latin typeface="Times"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dirty="0" smtClean="0"/>
              <a:t>Grade Level 0.0</a:t>
            </a:r>
          </a:p>
          <a:p>
            <a:pPr eaLnBrk="1" hangingPunct="1"/>
            <a:endParaRPr lang="en-US" altLang="en-US" b="1" dirty="0" smtClean="0"/>
          </a:p>
          <a:p>
            <a:pPr eaLnBrk="1" hangingPunct="1"/>
            <a:r>
              <a:rPr lang="en-US" altLang="en-US" b="1" dirty="0" smtClean="0"/>
              <a:t>When reviewing</a:t>
            </a:r>
            <a:r>
              <a:rPr lang="en-US" altLang="en-US" b="1" baseline="0" dirty="0" smtClean="0"/>
              <a:t> this slide, this is a good place to share the Enhancements Guide information specific to OTC value as:  </a:t>
            </a:r>
          </a:p>
          <a:p>
            <a:pPr eaLnBrk="1" hangingPunct="1"/>
            <a:endParaRPr lang="en-US" altLang="en-US" b="1" baseline="0" dirty="0" smtClean="0"/>
          </a:p>
          <a:p>
            <a:r>
              <a:rPr lang="en-US" sz="1200" kern="1200" dirty="0" smtClean="0">
                <a:solidFill>
                  <a:schemeClr val="tx1"/>
                </a:solidFill>
                <a:effectLst/>
                <a:latin typeface="Times" pitchFamily="18" charset="0"/>
                <a:ea typeface="+mn-ea"/>
                <a:cs typeface="+mn-cs"/>
              </a:rPr>
              <a:t>As a commitment to our Member’s overall health and well-being, Superior will offer a benefit of $30 for</a:t>
            </a:r>
          </a:p>
          <a:p>
            <a:r>
              <a:rPr lang="en-US" sz="1200" kern="1200" dirty="0" smtClean="0">
                <a:solidFill>
                  <a:schemeClr val="tx1"/>
                </a:solidFill>
                <a:effectLst/>
                <a:latin typeface="Times" pitchFamily="18" charset="0"/>
                <a:ea typeface="+mn-ea"/>
                <a:cs typeface="+mn-cs"/>
              </a:rPr>
              <a:t>STAR Health Members per quarter in commonly-used over-the-counter (OTC) items through US Script,</a:t>
            </a:r>
          </a:p>
          <a:p>
            <a:r>
              <a:rPr lang="en-US" sz="1200" kern="1200" dirty="0" smtClean="0">
                <a:solidFill>
                  <a:schemeClr val="tx1"/>
                </a:solidFill>
                <a:effectLst/>
                <a:latin typeface="Times" pitchFamily="18" charset="0"/>
                <a:ea typeface="+mn-ea"/>
                <a:cs typeface="+mn-cs"/>
              </a:rPr>
              <a:t>Inc. and its mail order program, </a:t>
            </a:r>
            <a:r>
              <a:rPr lang="en-US" sz="1200" kern="1200" dirty="0" err="1" smtClean="0">
                <a:solidFill>
                  <a:schemeClr val="tx1"/>
                </a:solidFill>
                <a:effectLst/>
                <a:latin typeface="Times" pitchFamily="18" charset="0"/>
                <a:ea typeface="+mn-ea"/>
                <a:cs typeface="+mn-cs"/>
              </a:rPr>
              <a:t>RxDirect</a:t>
            </a:r>
            <a:r>
              <a:rPr lang="en-US" sz="1200" kern="1200" dirty="0" smtClean="0">
                <a:solidFill>
                  <a:schemeClr val="tx1"/>
                </a:solidFill>
                <a:effectLst/>
                <a:latin typeface="Times" pitchFamily="18" charset="0"/>
                <a:ea typeface="+mn-ea"/>
                <a:cs typeface="+mn-cs"/>
              </a:rPr>
              <a:t>. This benefit covers items that do not need a prescription and</a:t>
            </a:r>
          </a:p>
          <a:p>
            <a:r>
              <a:rPr lang="en-US" sz="1200" kern="1200" dirty="0" smtClean="0">
                <a:solidFill>
                  <a:schemeClr val="tx1"/>
                </a:solidFill>
                <a:effectLst/>
                <a:latin typeface="Times" pitchFamily="18" charset="0"/>
                <a:ea typeface="+mn-ea"/>
                <a:cs typeface="+mn-cs"/>
              </a:rPr>
              <a:t>are not covered through the Member’s pharmacy benefit. Caregivers will help Members to select from a</a:t>
            </a:r>
          </a:p>
          <a:p>
            <a:r>
              <a:rPr lang="en-US" sz="1200" kern="1200" dirty="0" smtClean="0">
                <a:solidFill>
                  <a:schemeClr val="tx1"/>
                </a:solidFill>
                <a:effectLst/>
                <a:latin typeface="Times" pitchFamily="18" charset="0"/>
                <a:ea typeface="+mn-ea"/>
                <a:cs typeface="+mn-cs"/>
              </a:rPr>
              <a:t>catalog of items supplied by Superior up to the program specific limit per quarter per household. Items on</a:t>
            </a:r>
          </a:p>
          <a:p>
            <a:r>
              <a:rPr lang="en-US" sz="1200" kern="1200" dirty="0" smtClean="0">
                <a:solidFill>
                  <a:schemeClr val="tx1"/>
                </a:solidFill>
                <a:effectLst/>
                <a:latin typeface="Times" pitchFamily="18" charset="0"/>
                <a:ea typeface="+mn-ea"/>
                <a:cs typeface="+mn-cs"/>
              </a:rPr>
              <a:t>the list include, but are not limited to: pain relievers, antacids, vitamins and minerals, and</a:t>
            </a:r>
          </a:p>
          <a:p>
            <a:r>
              <a:rPr lang="en-US" sz="1200" kern="1200" dirty="0" smtClean="0">
                <a:solidFill>
                  <a:schemeClr val="tx1"/>
                </a:solidFill>
                <a:effectLst/>
                <a:latin typeface="Times" pitchFamily="18" charset="0"/>
                <a:ea typeface="+mn-ea"/>
                <a:cs typeface="+mn-cs"/>
              </a:rPr>
              <a:t>cough/cold/allergy medicines. Orders will be placed with Rx Direct by calling a toll-free number or</a:t>
            </a:r>
          </a:p>
          <a:p>
            <a:r>
              <a:rPr lang="en-US" sz="1200" kern="1200" dirty="0" smtClean="0">
                <a:solidFill>
                  <a:schemeClr val="tx1"/>
                </a:solidFill>
                <a:effectLst/>
                <a:latin typeface="Times" pitchFamily="18" charset="0"/>
                <a:ea typeface="+mn-ea"/>
                <a:cs typeface="+mn-cs"/>
              </a:rPr>
              <a:t>ordering via their website.</a:t>
            </a:r>
          </a:p>
          <a:p>
            <a:r>
              <a:rPr lang="en-US" sz="1200" b="1" i="1" kern="1200" dirty="0" smtClean="0">
                <a:solidFill>
                  <a:schemeClr val="tx1"/>
                </a:solidFill>
                <a:effectLst/>
                <a:latin typeface="Times" pitchFamily="18" charset="0"/>
                <a:ea typeface="+mn-ea"/>
                <a:cs typeface="+mn-cs"/>
              </a:rPr>
              <a:t> </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The OTC Value-added Service is available to all STAR Health Members.</a:t>
            </a:r>
          </a:p>
          <a:p>
            <a:r>
              <a:rPr lang="en-US" sz="1200" b="1" i="1" kern="1200" dirty="0" smtClean="0">
                <a:solidFill>
                  <a:schemeClr val="tx1"/>
                </a:solidFill>
                <a:effectLst/>
                <a:latin typeface="Times" pitchFamily="18" charset="0"/>
                <a:ea typeface="+mn-ea"/>
                <a:cs typeface="+mn-cs"/>
              </a:rPr>
              <a:t> </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Benefit includes a $30 quarterly allowance per Member to order up to four times per year. Unused</a:t>
            </a:r>
          </a:p>
          <a:p>
            <a:r>
              <a:rPr lang="en-US" sz="1200" kern="1200" dirty="0" smtClean="0">
                <a:solidFill>
                  <a:schemeClr val="tx1"/>
                </a:solidFill>
                <a:effectLst/>
                <a:latin typeface="Times" pitchFamily="18" charset="0"/>
                <a:ea typeface="+mn-ea"/>
                <a:cs typeface="+mn-cs"/>
              </a:rPr>
              <a:t>balances are not carried over from quarter to quarter and Members are allowed only one order per quarter.</a:t>
            </a:r>
          </a:p>
          <a:p>
            <a:r>
              <a:rPr lang="en-US" sz="1200" kern="1200" dirty="0" smtClean="0">
                <a:solidFill>
                  <a:schemeClr val="tx1"/>
                </a:solidFill>
                <a:effectLst/>
                <a:latin typeface="Times" pitchFamily="18" charset="0"/>
                <a:ea typeface="+mn-ea"/>
                <a:cs typeface="+mn-cs"/>
              </a:rPr>
              <a:t>Caregivers and Members may contact </a:t>
            </a:r>
            <a:r>
              <a:rPr lang="en-US" sz="1200" kern="1200" dirty="0" err="1" smtClean="0">
                <a:solidFill>
                  <a:schemeClr val="tx1"/>
                </a:solidFill>
                <a:effectLst/>
                <a:latin typeface="Times" pitchFamily="18" charset="0"/>
                <a:ea typeface="+mn-ea"/>
                <a:cs typeface="+mn-cs"/>
              </a:rPr>
              <a:t>RxDirect</a:t>
            </a:r>
            <a:r>
              <a:rPr lang="en-US" sz="1200" kern="1200" dirty="0" smtClean="0">
                <a:solidFill>
                  <a:schemeClr val="tx1"/>
                </a:solidFill>
                <a:effectLst/>
                <a:latin typeface="Times" pitchFamily="18" charset="0"/>
                <a:ea typeface="+mn-ea"/>
                <a:cs typeface="+mn-cs"/>
              </a:rPr>
              <a:t> to obtain information about their account balance. The</a:t>
            </a:r>
          </a:p>
          <a:p>
            <a:r>
              <a:rPr lang="en-US" sz="1200" kern="1200" dirty="0" smtClean="0">
                <a:solidFill>
                  <a:schemeClr val="tx1"/>
                </a:solidFill>
                <a:effectLst/>
                <a:latin typeface="Times" pitchFamily="18" charset="0"/>
                <a:ea typeface="+mn-ea"/>
                <a:cs typeface="+mn-cs"/>
              </a:rPr>
              <a:t>total cost of items must be less than or equal to the program allowance in order for the items to be</a:t>
            </a:r>
          </a:p>
          <a:p>
            <a:r>
              <a:rPr lang="en-US" sz="1200" kern="1200" dirty="0" smtClean="0">
                <a:solidFill>
                  <a:schemeClr val="tx1"/>
                </a:solidFill>
                <a:effectLst/>
                <a:latin typeface="Times" pitchFamily="18" charset="0"/>
                <a:ea typeface="+mn-ea"/>
                <a:cs typeface="+mn-cs"/>
              </a:rPr>
              <a:t>shipped. Items may take up to two weeks for delivery. Medications and products may not be returned.</a:t>
            </a:r>
          </a:p>
          <a:p>
            <a:r>
              <a:rPr lang="en-US" sz="1200" kern="1200" dirty="0" smtClean="0">
                <a:solidFill>
                  <a:schemeClr val="tx1"/>
                </a:solidFill>
                <a:effectLst/>
                <a:latin typeface="Times" pitchFamily="18" charset="0"/>
                <a:ea typeface="+mn-ea"/>
                <a:cs typeface="+mn-cs"/>
              </a:rPr>
              <a:t>OTC items may be ordered for the Member only.</a:t>
            </a:r>
          </a:p>
          <a:p>
            <a:r>
              <a:rPr lang="en-US" sz="1200" b="1" i="1" kern="1200" dirty="0" smtClean="0">
                <a:solidFill>
                  <a:schemeClr val="tx1"/>
                </a:solidFill>
                <a:effectLst/>
                <a:latin typeface="Times" pitchFamily="18" charset="0"/>
                <a:ea typeface="+mn-ea"/>
                <a:cs typeface="+mn-cs"/>
              </a:rPr>
              <a:t> </a:t>
            </a:r>
          </a:p>
          <a:p>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The OTC Value-added Service is a Health Care benefit.</a:t>
            </a:r>
          </a:p>
          <a:p>
            <a:r>
              <a:rPr lang="en-US" sz="1200" b="1" i="1" kern="1200" dirty="0" smtClean="0">
                <a:solidFill>
                  <a:schemeClr val="tx1"/>
                </a:solidFill>
                <a:effectLst/>
                <a:latin typeface="Times" pitchFamily="18" charset="0"/>
                <a:ea typeface="+mn-ea"/>
                <a:cs typeface="+mn-cs"/>
              </a:rPr>
              <a:t> </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Through our exclusive program with </a:t>
            </a:r>
            <a:r>
              <a:rPr lang="en-US" sz="1200" kern="1200" dirty="0" err="1" smtClean="0">
                <a:solidFill>
                  <a:schemeClr val="tx1"/>
                </a:solidFill>
                <a:effectLst/>
                <a:latin typeface="Times" pitchFamily="18" charset="0"/>
                <a:ea typeface="+mn-ea"/>
                <a:cs typeface="+mn-cs"/>
              </a:rPr>
              <a:t>RxDirect</a:t>
            </a:r>
            <a:r>
              <a:rPr lang="en-US" sz="1200" kern="1200" dirty="0" smtClean="0">
                <a:solidFill>
                  <a:schemeClr val="tx1"/>
                </a:solidFill>
                <a:effectLst/>
                <a:latin typeface="Times" pitchFamily="18" charset="0"/>
                <a:ea typeface="+mn-ea"/>
                <a:cs typeface="+mn-cs"/>
              </a:rPr>
              <a:t>, these items will be conveniently shipped to the Member’s</a:t>
            </a:r>
          </a:p>
          <a:p>
            <a:r>
              <a:rPr lang="en-US" sz="1200" kern="1200" dirty="0" smtClean="0">
                <a:solidFill>
                  <a:schemeClr val="tx1"/>
                </a:solidFill>
                <a:effectLst/>
                <a:latin typeface="Times" pitchFamily="18" charset="0"/>
                <a:ea typeface="+mn-ea"/>
                <a:cs typeface="+mn-cs"/>
              </a:rPr>
              <a:t>placement.</a:t>
            </a:r>
          </a:p>
          <a:p>
            <a:r>
              <a:rPr lang="en-US" sz="1200" b="1" i="1" kern="1200" dirty="0" smtClean="0">
                <a:solidFill>
                  <a:schemeClr val="tx1"/>
                </a:solidFill>
                <a:effectLst/>
                <a:latin typeface="Times" pitchFamily="18" charset="0"/>
                <a:ea typeface="+mn-ea"/>
                <a:cs typeface="+mn-cs"/>
              </a:rPr>
              <a:t> </a:t>
            </a:r>
            <a:r>
              <a:rPr lang="en-US" sz="1200" kern="1200" dirty="0" smtClean="0">
                <a:solidFill>
                  <a:schemeClr val="tx1"/>
                </a:solidFill>
                <a:effectLst/>
                <a:latin typeface="Times" pitchFamily="18" charset="0"/>
                <a:ea typeface="+mn-ea"/>
                <a:cs typeface="+mn-cs"/>
              </a:rPr>
              <a:t> </a:t>
            </a:r>
          </a:p>
          <a:p>
            <a:r>
              <a:rPr lang="en-US" sz="1200" b="1" i="1" kern="1200" dirty="0" smtClean="0">
                <a:solidFill>
                  <a:schemeClr val="tx1"/>
                </a:solidFill>
                <a:effectLst/>
                <a:latin typeface="Times" pitchFamily="18" charset="0"/>
                <a:ea typeface="+mn-ea"/>
                <a:cs typeface="+mn-cs"/>
              </a:rPr>
              <a:t> </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Superior will inform Providers about availability of the OTC Value-added Service through the Provider</a:t>
            </a:r>
          </a:p>
          <a:p>
            <a:r>
              <a:rPr lang="en-US" sz="1200" kern="1200" dirty="0" smtClean="0">
                <a:solidFill>
                  <a:schemeClr val="tx1"/>
                </a:solidFill>
                <a:effectLst/>
                <a:latin typeface="Times" pitchFamily="18" charset="0"/>
                <a:ea typeface="+mn-ea"/>
                <a:cs typeface="+mn-cs"/>
              </a:rPr>
              <a:t>Manual and Provider training. Superior will inform Members using the Member Handbook, and Member</a:t>
            </a:r>
          </a:p>
          <a:p>
            <a:r>
              <a:rPr lang="en-US" sz="1200" kern="1200" dirty="0" smtClean="0">
                <a:solidFill>
                  <a:schemeClr val="tx1"/>
                </a:solidFill>
                <a:effectLst/>
                <a:latin typeface="Times" pitchFamily="18" charset="0"/>
                <a:ea typeface="+mn-ea"/>
                <a:cs typeface="+mn-cs"/>
              </a:rPr>
              <a:t>orientation programs. We will also highlight the Superior Value-added Services in quarterly Provider and</a:t>
            </a:r>
          </a:p>
          <a:p>
            <a:r>
              <a:rPr lang="en-US" sz="1200" kern="1200" dirty="0" smtClean="0">
                <a:solidFill>
                  <a:schemeClr val="tx1"/>
                </a:solidFill>
                <a:effectLst/>
                <a:latin typeface="Times" pitchFamily="18" charset="0"/>
                <a:ea typeface="+mn-ea"/>
                <a:cs typeface="+mn-cs"/>
              </a:rPr>
              <a:t>Caregiver newsletters, in our Provider Directory and on our Provider and Member Portals. Service</a:t>
            </a:r>
          </a:p>
          <a:p>
            <a:r>
              <a:rPr lang="en-US" sz="1200" kern="1200" dirty="0" smtClean="0">
                <a:solidFill>
                  <a:schemeClr val="tx1"/>
                </a:solidFill>
                <a:effectLst/>
                <a:latin typeface="Times" pitchFamily="18" charset="0"/>
                <a:ea typeface="+mn-ea"/>
                <a:cs typeface="+mn-cs"/>
              </a:rPr>
              <a:t>Managers, Service Coordinators, </a:t>
            </a:r>
            <a:r>
              <a:rPr lang="en-US" sz="1200" kern="1200" dirty="0" err="1" smtClean="0">
                <a:solidFill>
                  <a:schemeClr val="tx1"/>
                </a:solidFill>
                <a:effectLst/>
                <a:latin typeface="Times" pitchFamily="18" charset="0"/>
                <a:ea typeface="+mn-ea"/>
                <a:cs typeface="+mn-cs"/>
              </a:rPr>
              <a:t>MemberConnections</a:t>
            </a:r>
            <a:r>
              <a:rPr lang="en-US" sz="1200" kern="1200" dirty="0" smtClean="0">
                <a:solidFill>
                  <a:schemeClr val="tx1"/>
                </a:solidFill>
                <a:effectLst/>
                <a:latin typeface="Times" pitchFamily="18" charset="0"/>
                <a:ea typeface="+mn-ea"/>
                <a:cs typeface="+mn-cs"/>
              </a:rPr>
              <a:t>™, Member Advocates and Member Hotline staff</a:t>
            </a:r>
          </a:p>
          <a:p>
            <a:r>
              <a:rPr lang="en-US" sz="1200" kern="1200" dirty="0" smtClean="0">
                <a:solidFill>
                  <a:schemeClr val="tx1"/>
                </a:solidFill>
                <a:effectLst/>
                <a:latin typeface="Times" pitchFamily="18" charset="0"/>
                <a:ea typeface="+mn-ea"/>
                <a:cs typeface="+mn-cs"/>
              </a:rPr>
              <a:t>may also provide information on the OTC benefit during interactions with Members.</a:t>
            </a:r>
          </a:p>
          <a:p>
            <a:r>
              <a:rPr lang="en-US" sz="1200" b="1" i="1" kern="1200" dirty="0" smtClean="0">
                <a:solidFill>
                  <a:schemeClr val="tx1"/>
                </a:solidFill>
                <a:effectLst/>
                <a:latin typeface="Times" pitchFamily="18" charset="0"/>
                <a:ea typeface="+mn-ea"/>
                <a:cs typeface="+mn-cs"/>
              </a:rPr>
              <a:t> </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A Caregiver/Medical Consenter, or a Member over 18, may call directly to the </a:t>
            </a:r>
            <a:r>
              <a:rPr lang="en-US" sz="1200" kern="1200" dirty="0" err="1" smtClean="0">
                <a:solidFill>
                  <a:schemeClr val="tx1"/>
                </a:solidFill>
                <a:effectLst/>
                <a:latin typeface="Times" pitchFamily="18" charset="0"/>
                <a:ea typeface="+mn-ea"/>
                <a:cs typeface="+mn-cs"/>
              </a:rPr>
              <a:t>RxDirect</a:t>
            </a:r>
            <a:r>
              <a:rPr lang="en-US" sz="1200" kern="1200" dirty="0" smtClean="0">
                <a:solidFill>
                  <a:schemeClr val="tx1"/>
                </a:solidFill>
                <a:effectLst/>
                <a:latin typeface="Times" pitchFamily="18" charset="0"/>
                <a:ea typeface="+mn-ea"/>
                <a:cs typeface="+mn-cs"/>
              </a:rPr>
              <a:t> toll free order</a:t>
            </a:r>
          </a:p>
          <a:p>
            <a:r>
              <a:rPr lang="en-US" sz="1200" kern="1200" dirty="0" smtClean="0">
                <a:solidFill>
                  <a:schemeClr val="tx1"/>
                </a:solidFill>
                <a:effectLst/>
                <a:latin typeface="Times" pitchFamily="18" charset="0"/>
                <a:ea typeface="+mn-ea"/>
                <a:cs typeface="+mn-cs"/>
              </a:rPr>
              <a:t>line or log into their website. They may also call our Member Services Hotline for assistance in getting</a:t>
            </a:r>
          </a:p>
          <a:p>
            <a:r>
              <a:rPr lang="en-US" sz="1200" kern="1200" dirty="0" smtClean="0">
                <a:solidFill>
                  <a:schemeClr val="tx1"/>
                </a:solidFill>
                <a:effectLst/>
                <a:latin typeface="Times" pitchFamily="18" charset="0"/>
                <a:ea typeface="+mn-ea"/>
                <a:cs typeface="+mn-cs"/>
              </a:rPr>
              <a:t>connected directly to </a:t>
            </a:r>
            <a:r>
              <a:rPr lang="en-US" sz="1200" kern="1200" dirty="0" err="1" smtClean="0">
                <a:solidFill>
                  <a:schemeClr val="tx1"/>
                </a:solidFill>
                <a:effectLst/>
                <a:latin typeface="Times" pitchFamily="18" charset="0"/>
                <a:ea typeface="+mn-ea"/>
                <a:cs typeface="+mn-cs"/>
              </a:rPr>
              <a:t>RxDirect</a:t>
            </a:r>
            <a:r>
              <a:rPr lang="en-US" sz="1200" kern="1200" dirty="0" smtClean="0">
                <a:solidFill>
                  <a:schemeClr val="tx1"/>
                </a:solidFill>
                <a:effectLst/>
                <a:latin typeface="Times" pitchFamily="18" charset="0"/>
                <a:ea typeface="+mn-ea"/>
                <a:cs typeface="+mn-cs"/>
              </a:rPr>
              <a:t> to place orders.</a:t>
            </a:r>
          </a:p>
          <a:p>
            <a:r>
              <a:rPr lang="en-US" sz="1200" b="1" i="1" kern="1200" dirty="0" smtClean="0">
                <a:solidFill>
                  <a:schemeClr val="tx1"/>
                </a:solidFill>
                <a:effectLst/>
                <a:latin typeface="Times" pitchFamily="18" charset="0"/>
                <a:ea typeface="+mn-ea"/>
                <a:cs typeface="+mn-cs"/>
              </a:rPr>
              <a:t> </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Superior will provide the OTC Value-added Service for at least 12 months from the Operational Start</a:t>
            </a:r>
          </a:p>
          <a:p>
            <a:pPr eaLnBrk="1" hangingPunct="1"/>
            <a:r>
              <a:rPr lang="en-US" b="1" dirty="0" smtClean="0"/>
              <a:t> </a:t>
            </a:r>
          </a:p>
          <a:p>
            <a:pPr eaLnBrk="1" hangingPunct="1"/>
            <a:endParaRPr lang="en-US" altLang="en-US" b="1" dirty="0" smtClean="0"/>
          </a:p>
        </p:txBody>
      </p:sp>
    </p:spTree>
    <p:extLst>
      <p:ext uri="{BB962C8B-B14F-4D97-AF65-F5344CB8AC3E}">
        <p14:creationId xmlns:p14="http://schemas.microsoft.com/office/powerpoint/2010/main" val="4208322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2CB219A6-BDE6-4672-BB60-1BDF0CBD0789}" type="slidenum">
              <a:rPr lang="en-US" altLang="en-US" sz="1200">
                <a:latin typeface="Times" pitchFamily="18" charset="0"/>
              </a:rPr>
              <a:pPr/>
              <a:t>24</a:t>
            </a:fld>
            <a:endParaRPr lang="en-US" altLang="en-US" sz="120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dirty="0" smtClean="0"/>
              <a:t>Grade Level 6.0</a:t>
            </a:r>
          </a:p>
          <a:p>
            <a:pPr eaLnBrk="1" hangingPunct="1"/>
            <a:r>
              <a:rPr lang="en-US" altLang="en-US" dirty="0" smtClean="0"/>
              <a:t>04-10-2014:</a:t>
            </a:r>
            <a:r>
              <a:rPr lang="en-US" altLang="en-US" baseline="0" dirty="0" smtClean="0"/>
              <a:t>  Slide 26, Adjusted upper banner font from 36 pt. to 32 pt.  </a:t>
            </a:r>
          </a:p>
          <a:p>
            <a:pPr eaLnBrk="1" hangingPunct="1"/>
            <a:r>
              <a:rPr lang="en-US" altLang="en-US" baseline="0" dirty="0" smtClean="0"/>
              <a:t>09-09-2015 changed </a:t>
            </a:r>
            <a:r>
              <a:rPr lang="en-US" altLang="en-US" baseline="0" dirty="0" err="1" smtClean="0"/>
              <a:t>NureWise</a:t>
            </a:r>
            <a:r>
              <a:rPr lang="en-US" altLang="en-US" baseline="0" dirty="0" smtClean="0"/>
              <a:t> to Nurse Advice Line.  </a:t>
            </a:r>
            <a:endParaRPr lang="en-US" altLang="en-US" dirty="0" smtClean="0"/>
          </a:p>
        </p:txBody>
      </p:sp>
    </p:spTree>
    <p:extLst>
      <p:ext uri="{BB962C8B-B14F-4D97-AF65-F5344CB8AC3E}">
        <p14:creationId xmlns:p14="http://schemas.microsoft.com/office/powerpoint/2010/main" val="1883812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4E6647A1-59F1-4D4F-95CB-11C6A96DCF2F}" type="slidenum">
              <a:rPr lang="en-US" altLang="en-US" sz="1200">
                <a:latin typeface="Times" pitchFamily="18" charset="0"/>
              </a:rPr>
              <a:pPr/>
              <a:t>25</a:t>
            </a:fld>
            <a:endParaRPr lang="en-US" altLang="en-US" sz="1200">
              <a:latin typeface="Times"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dirty="0" smtClean="0"/>
              <a:t>Grade Level 5.1</a:t>
            </a:r>
          </a:p>
          <a:p>
            <a:pPr eaLnBrk="1" hangingPunct="1"/>
            <a:r>
              <a:rPr lang="en-US" altLang="en-US" dirty="0" smtClean="0"/>
              <a:t>04-10-2014:  Slide 27: Adjusted upper banner from 32</a:t>
            </a:r>
            <a:r>
              <a:rPr lang="en-US" altLang="en-US" baseline="0" dirty="0" smtClean="0"/>
              <a:t> pt. to 28 pt.  </a:t>
            </a:r>
            <a:endParaRPr lang="en-US" altLang="en-US" dirty="0" smtClean="0"/>
          </a:p>
        </p:txBody>
      </p:sp>
    </p:spTree>
    <p:extLst>
      <p:ext uri="{BB962C8B-B14F-4D97-AF65-F5344CB8AC3E}">
        <p14:creationId xmlns:p14="http://schemas.microsoft.com/office/powerpoint/2010/main" val="96593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4981A64D-6E8B-44C5-A794-B10F7D27D39E}" type="slidenum">
              <a:rPr lang="en-US" altLang="en-US" sz="1200">
                <a:latin typeface="Times" pitchFamily="18" charset="0"/>
              </a:rPr>
              <a:pPr/>
              <a:t>26</a:t>
            </a:fld>
            <a:endParaRPr lang="en-US" altLang="en-US" sz="1200">
              <a:latin typeface="Times"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dirty="0" smtClean="0"/>
              <a:t>Grade Level 0.0</a:t>
            </a:r>
          </a:p>
          <a:p>
            <a:pPr eaLnBrk="1" hangingPunct="1"/>
            <a:r>
              <a:rPr lang="en-US" altLang="en-US" dirty="0" smtClean="0"/>
              <a:t>03/17/2015  Removed FFCHE reference  </a:t>
            </a:r>
          </a:p>
        </p:txBody>
      </p:sp>
    </p:spTree>
    <p:extLst>
      <p:ext uri="{BB962C8B-B14F-4D97-AF65-F5344CB8AC3E}">
        <p14:creationId xmlns:p14="http://schemas.microsoft.com/office/powerpoint/2010/main" val="3054517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CF127723-DCFF-49AC-9A21-D18D68AB23D9}" type="slidenum">
              <a:rPr lang="en-US" altLang="en-US" sz="1200">
                <a:latin typeface="Times" pitchFamily="18" charset="0"/>
              </a:rPr>
              <a:pPr/>
              <a:t>27</a:t>
            </a:fld>
            <a:endParaRPr lang="en-US" altLang="en-US" sz="1200">
              <a:latin typeface="Times"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Grade Level 0.0</a:t>
            </a:r>
          </a:p>
        </p:txBody>
      </p:sp>
    </p:spTree>
    <p:extLst>
      <p:ext uri="{BB962C8B-B14F-4D97-AF65-F5344CB8AC3E}">
        <p14:creationId xmlns:p14="http://schemas.microsoft.com/office/powerpoint/2010/main" val="239437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AE47A4F8-863F-4884-9183-956DE8CEC2BB}" type="slidenum">
              <a:rPr lang="en-US" altLang="en-US" sz="1200">
                <a:latin typeface="Times" pitchFamily="18" charset="0"/>
              </a:rPr>
              <a:pPr/>
              <a:t>28</a:t>
            </a:fld>
            <a:endParaRPr lang="en-US" altLang="en-US" sz="1200">
              <a:latin typeface="Times"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Grade Level 10.5</a:t>
            </a:r>
          </a:p>
        </p:txBody>
      </p:sp>
    </p:spTree>
    <p:extLst>
      <p:ext uri="{BB962C8B-B14F-4D97-AF65-F5344CB8AC3E}">
        <p14:creationId xmlns:p14="http://schemas.microsoft.com/office/powerpoint/2010/main" val="2920483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1784525E-88AB-497C-8A32-9497736DC2C7}" type="slidenum">
              <a:rPr lang="en-US" altLang="en-US" sz="1200">
                <a:latin typeface="Times" pitchFamily="18" charset="0"/>
              </a:rPr>
              <a:pPr/>
              <a:t>29</a:t>
            </a:fld>
            <a:endParaRPr lang="en-US" altLang="en-US" sz="1200">
              <a:latin typeface="Times"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dirty="0" smtClean="0"/>
              <a:t>Grade Level 0.0</a:t>
            </a:r>
          </a:p>
          <a:p>
            <a:pPr eaLnBrk="1" hangingPunct="1"/>
            <a:r>
              <a:rPr lang="en-US" altLang="en-US" dirty="0" smtClean="0"/>
              <a:t>04-10-2014:  Slide</a:t>
            </a:r>
            <a:r>
              <a:rPr lang="en-US" altLang="en-US" baseline="0" dirty="0" smtClean="0"/>
              <a:t> 32: R</a:t>
            </a:r>
            <a:r>
              <a:rPr lang="en-US" altLang="en-US" dirty="0" smtClean="0"/>
              <a:t>emoved</a:t>
            </a:r>
            <a:r>
              <a:rPr lang="en-US" altLang="en-US" baseline="0" dirty="0" smtClean="0"/>
              <a:t> texasyouthconnection.org and replaced with www.dfps.state.tx.us/txyouth. </a:t>
            </a:r>
          </a:p>
          <a:p>
            <a:pPr eaLnBrk="1" hangingPunct="1"/>
            <a:r>
              <a:rPr lang="en-US" altLang="en-US" baseline="0" dirty="0" smtClean="0"/>
              <a:t>06-15-2015 added web link for Texas Department of Assistive and Rehabilitative Services.  </a:t>
            </a:r>
            <a:endParaRPr lang="en-US" altLang="en-US" dirty="0" smtClean="0"/>
          </a:p>
        </p:txBody>
      </p:sp>
    </p:spTree>
    <p:extLst>
      <p:ext uri="{BB962C8B-B14F-4D97-AF65-F5344CB8AC3E}">
        <p14:creationId xmlns:p14="http://schemas.microsoft.com/office/powerpoint/2010/main" val="2054884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8282FE87-C561-484C-A888-8814D78D1999}" type="slidenum">
              <a:rPr lang="en-US" altLang="en-US" sz="1200">
                <a:latin typeface="Times" pitchFamily="18" charset="0"/>
              </a:rPr>
              <a:pPr/>
              <a:t>30</a:t>
            </a:fld>
            <a:endParaRPr lang="en-US" altLang="en-US" sz="1200">
              <a:latin typeface="Times"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Grade level 0.0</a:t>
            </a:r>
          </a:p>
          <a:p>
            <a:pPr eaLnBrk="1" hangingPunct="1"/>
            <a:r>
              <a:rPr lang="en-US" altLang="en-US" dirty="0" smtClean="0"/>
              <a:t>09-09-2015</a:t>
            </a:r>
            <a:r>
              <a:rPr lang="en-US" altLang="en-US" baseline="0" dirty="0" smtClean="0"/>
              <a:t> changed NurseWise to </a:t>
            </a:r>
            <a:r>
              <a:rPr lang="en-US" altLang="en-US" baseline="0" smtClean="0"/>
              <a:t>Nurse Advice Line</a:t>
            </a:r>
            <a:endParaRPr lang="en-US" altLang="en-US" smtClean="0"/>
          </a:p>
        </p:txBody>
      </p:sp>
    </p:spTree>
    <p:extLst>
      <p:ext uri="{BB962C8B-B14F-4D97-AF65-F5344CB8AC3E}">
        <p14:creationId xmlns:p14="http://schemas.microsoft.com/office/powerpoint/2010/main" val="1889902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26C4164B-E0C9-46F7-845D-2DE8F15B1BB2}" type="slidenum">
              <a:rPr lang="en-US" altLang="en-US" sz="1200">
                <a:latin typeface="Times" pitchFamily="18" charset="0"/>
              </a:rPr>
              <a:pPr/>
              <a:t>31</a:t>
            </a:fld>
            <a:endParaRPr lang="en-US" altLang="en-US" sz="1200">
              <a:latin typeface="Times"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dirty="0" smtClean="0"/>
              <a:t>Grade level 0.0</a:t>
            </a:r>
          </a:p>
          <a:p>
            <a:pPr eaLnBrk="1" hangingPunct="1"/>
            <a:r>
              <a:rPr lang="en-US" altLang="en-US" dirty="0" smtClean="0"/>
              <a:t>06-15-2015 added DARS phone number</a:t>
            </a:r>
          </a:p>
        </p:txBody>
      </p:sp>
    </p:spTree>
    <p:extLst>
      <p:ext uri="{BB962C8B-B14F-4D97-AF65-F5344CB8AC3E}">
        <p14:creationId xmlns:p14="http://schemas.microsoft.com/office/powerpoint/2010/main" val="152325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A1F31FE3-E171-4BC1-97AA-78056A5807E1}" type="slidenum">
              <a:rPr lang="en-US" altLang="en-US" sz="1200">
                <a:latin typeface="Times" pitchFamily="18" charset="0"/>
              </a:rPr>
              <a:pPr/>
              <a:t>3</a:t>
            </a:fld>
            <a:endParaRPr lang="en-US" altLang="en-US" sz="1200">
              <a:latin typeface="Times"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lnSpc>
                <a:spcPct val="90000"/>
              </a:lnSpc>
            </a:pPr>
            <a:r>
              <a:rPr lang="en-US" altLang="en-US" dirty="0" smtClean="0">
                <a:solidFill>
                  <a:srgbClr val="0000FF"/>
                </a:solidFill>
                <a:latin typeface="Times New Roman" pitchFamily="18" charset="0"/>
              </a:rPr>
              <a:t>Grade Level 3.6</a:t>
            </a:r>
          </a:p>
          <a:p>
            <a:pPr eaLnBrk="1" hangingPunct="1">
              <a:lnSpc>
                <a:spcPct val="90000"/>
              </a:lnSpc>
            </a:pPr>
            <a:r>
              <a:rPr lang="en-US" altLang="en-US" dirty="0" smtClean="0">
                <a:solidFill>
                  <a:srgbClr val="0000FF"/>
                </a:solidFill>
                <a:latin typeface="Times New Roman" pitchFamily="18" charset="0"/>
              </a:rPr>
              <a:t>Did you know that you have access to ……</a:t>
            </a:r>
            <a:r>
              <a:rPr lang="en-US" altLang="en-US" sz="2000" b="1" u="sng" dirty="0">
                <a:solidFill>
                  <a:srgbClr val="0000FF"/>
                </a:solidFill>
                <a:latin typeface="Verdana" pitchFamily="34" charset="0"/>
              </a:rPr>
              <a:t>Benefits/Financial Assistance:</a:t>
            </a:r>
          </a:p>
          <a:p>
            <a:pPr eaLnBrk="1" hangingPunct="1">
              <a:lnSpc>
                <a:spcPct val="90000"/>
              </a:lnSpc>
            </a:pPr>
            <a:r>
              <a:rPr lang="en-US" altLang="en-US" sz="1000" b="1" dirty="0">
                <a:solidFill>
                  <a:srgbClr val="0000FF"/>
                </a:solidFill>
                <a:latin typeface="Verdana" pitchFamily="34" charset="0"/>
              </a:rPr>
              <a:t>	</a:t>
            </a:r>
            <a:endParaRPr lang="en-US" altLang="en-US" dirty="0" smtClean="0">
              <a:solidFill>
                <a:srgbClr val="0000FF"/>
              </a:solidFill>
              <a:latin typeface="Times New Roman" pitchFamily="18" charset="0"/>
            </a:endParaRPr>
          </a:p>
          <a:p>
            <a:pPr eaLnBrk="1" hangingPunct="1">
              <a:lnSpc>
                <a:spcPct val="90000"/>
              </a:lnSpc>
            </a:pPr>
            <a:r>
              <a:rPr lang="en-US" altLang="en-US" dirty="0" smtClean="0">
                <a:solidFill>
                  <a:srgbClr val="0000FF"/>
                </a:solidFill>
                <a:latin typeface="Times New Roman" pitchFamily="18" charset="0"/>
              </a:rPr>
              <a:t>	Youths who fully participate in the PAL program are eligible to receive a transitional living allowance once they leave care. The allowance may not exceed $1,000, and it may be distributed in increments not to exceed $500 per month. </a:t>
            </a:r>
          </a:p>
          <a:p>
            <a:pPr eaLnBrk="1" hangingPunct="1">
              <a:lnSpc>
                <a:spcPct val="90000"/>
              </a:lnSpc>
            </a:pPr>
            <a:endParaRPr lang="en-US" altLang="en-US" dirty="0" smtClean="0">
              <a:solidFill>
                <a:srgbClr val="0000FF"/>
              </a:solidFill>
              <a:latin typeface="Times New Roman" pitchFamily="18" charset="0"/>
            </a:endParaRPr>
          </a:p>
          <a:p>
            <a:pPr eaLnBrk="1" hangingPunct="1">
              <a:lnSpc>
                <a:spcPct val="90000"/>
              </a:lnSpc>
            </a:pPr>
            <a:r>
              <a:rPr lang="en-US" altLang="en-US" dirty="0" smtClean="0">
                <a:solidFill>
                  <a:srgbClr val="0000FF"/>
                </a:solidFill>
                <a:latin typeface="Times New Roman" pitchFamily="18" charset="0"/>
              </a:rPr>
              <a:t>You can more detail on ETV/Tuition and fee waiver and other benefits on some of the resources numbers we provide in a later slide.</a:t>
            </a:r>
          </a:p>
          <a:p>
            <a:pPr eaLnBrk="1" hangingPunct="1">
              <a:lnSpc>
                <a:spcPct val="90000"/>
              </a:lnSpc>
            </a:pPr>
            <a:r>
              <a:rPr lang="en-US" altLang="en-US" dirty="0" smtClean="0">
                <a:solidFill>
                  <a:srgbClr val="0000FF"/>
                </a:solidFill>
                <a:latin typeface="Times New Roman" pitchFamily="18" charset="0"/>
              </a:rPr>
              <a:t>		</a:t>
            </a:r>
          </a:p>
          <a:p>
            <a:pPr eaLnBrk="1" hangingPunct="1">
              <a:lnSpc>
                <a:spcPct val="90000"/>
              </a:lnSpc>
            </a:pPr>
            <a:endParaRPr lang="en-US" altLang="en-US" sz="1000" dirty="0">
              <a:solidFill>
                <a:srgbClr val="0000FF"/>
              </a:solidFill>
              <a:latin typeface="Times New Roman" pitchFamily="18" charset="0"/>
            </a:endParaRPr>
          </a:p>
          <a:p>
            <a:pPr eaLnBrk="1" hangingPunct="1">
              <a:lnSpc>
                <a:spcPct val="90000"/>
              </a:lnSpc>
            </a:pPr>
            <a:endParaRPr lang="en-US" altLang="en-US" sz="1000" b="1" dirty="0">
              <a:solidFill>
                <a:srgbClr val="0000FF"/>
              </a:solidFill>
              <a:latin typeface="Times New Roman" pitchFamily="18" charset="0"/>
            </a:endParaRPr>
          </a:p>
          <a:p>
            <a:pPr eaLnBrk="1" hangingPunct="1">
              <a:lnSpc>
                <a:spcPct val="90000"/>
              </a:lnSpc>
            </a:pPr>
            <a:endParaRPr lang="en-US" altLang="en-US" sz="1000" b="1" dirty="0">
              <a:solidFill>
                <a:srgbClr val="0000FF"/>
              </a:solidFill>
              <a:latin typeface="Verdana" pitchFamily="34" charset="0"/>
            </a:endParaRPr>
          </a:p>
          <a:p>
            <a:pPr eaLnBrk="1" hangingPunct="1">
              <a:lnSpc>
                <a:spcPct val="90000"/>
              </a:lnSpc>
            </a:pPr>
            <a:r>
              <a:rPr lang="en-US" altLang="en-US" sz="1000" b="1" dirty="0">
                <a:solidFill>
                  <a:srgbClr val="0000FF"/>
                </a:solidFill>
                <a:latin typeface="Verdana" pitchFamily="34" charset="0"/>
              </a:rPr>
              <a:t>       </a:t>
            </a:r>
            <a:r>
              <a:rPr lang="en-US" altLang="en-US" sz="1600" b="1" u="sng" dirty="0">
                <a:solidFill>
                  <a:srgbClr val="0000FF"/>
                </a:solidFill>
                <a:latin typeface="Verdana" pitchFamily="34" charset="0"/>
              </a:rPr>
              <a:t>Tuition and Fee Waiver:</a:t>
            </a:r>
            <a:br>
              <a:rPr lang="en-US" altLang="en-US" sz="1600" b="1" u="sng" dirty="0">
                <a:solidFill>
                  <a:srgbClr val="0000FF"/>
                </a:solidFill>
                <a:latin typeface="Verdana" pitchFamily="34" charset="0"/>
              </a:rPr>
            </a:br>
            <a:r>
              <a:rPr lang="en-US" altLang="en-US" dirty="0" smtClean="0">
                <a:solidFill>
                  <a:srgbClr val="0000FF"/>
                </a:solidFill>
                <a:latin typeface="Times New Roman" pitchFamily="18" charset="0"/>
              </a:rPr>
              <a:t>Youths who are in DFPS substitute care on or after their 18th birthday, or who obtain their high school diploma or its equivalent while they are in foster or other residential care, may attend state supported vocational schools, colleges, and universities with tuition and fees waived. Youths who are adopted from foster care or who are eligible for adoption at age 14 or older may also be eligible for the waiver. This legislation was enacted in 1993, with revisions made in 1997. </a:t>
            </a:r>
            <a:br>
              <a:rPr lang="en-US" altLang="en-US" dirty="0" smtClean="0">
                <a:solidFill>
                  <a:srgbClr val="0000FF"/>
                </a:solidFill>
                <a:latin typeface="Times New Roman" pitchFamily="18" charset="0"/>
              </a:rPr>
            </a:br>
            <a:r>
              <a:rPr lang="en-US" altLang="en-US" dirty="0" smtClean="0">
                <a:solidFill>
                  <a:srgbClr val="0000FF"/>
                </a:solidFill>
                <a:latin typeface="Times New Roman" pitchFamily="18" charset="0"/>
              </a:rPr>
              <a:t/>
            </a:r>
            <a:br>
              <a:rPr lang="en-US" altLang="en-US" dirty="0" smtClean="0">
                <a:solidFill>
                  <a:srgbClr val="0000FF"/>
                </a:solidFill>
                <a:latin typeface="Times New Roman" pitchFamily="18" charset="0"/>
              </a:rPr>
            </a:br>
            <a:r>
              <a:rPr lang="en-US" altLang="en-US" dirty="0" smtClean="0"/>
              <a:t>Youth can receive up to $5000 a year until their 23rd birthday.  The total amount is divided between semesters. This pays for educational expenses as well as anything to help youth stay in school. This benefit must be used before the youth’s 21st birthday and can be accessed until age 23 This can be used at age 16 if youth has completed their high school diploma or GED.  However, youth must stay in care until their 18th birthday. Youth who are adopted after turning 16 can also receive this </a:t>
            </a:r>
            <a:r>
              <a:rPr lang="en-US" altLang="en-US" dirty="0" err="1" smtClean="0"/>
              <a:t>benefit.The</a:t>
            </a:r>
            <a:r>
              <a:rPr lang="en-US" altLang="en-US" dirty="0" smtClean="0"/>
              <a:t> money will be issued based on need and the use of purchase </a:t>
            </a:r>
            <a:r>
              <a:rPr lang="en-US" altLang="en-US" dirty="0" err="1" smtClean="0"/>
              <a:t>vouchers.Must</a:t>
            </a:r>
            <a:r>
              <a:rPr lang="en-US" altLang="en-US" dirty="0" smtClean="0"/>
              <a:t> maintain 2.0 GPA for the semester to continue receiving ETV benefits.</a:t>
            </a:r>
            <a:endParaRPr lang="en-US" altLang="en-US" dirty="0" smtClean="0">
              <a:solidFill>
                <a:srgbClr val="0000FF"/>
              </a:solidFill>
              <a:latin typeface="Times New Roman" pitchFamily="18" charset="0"/>
            </a:endParaRPr>
          </a:p>
          <a:p>
            <a:pPr eaLnBrk="1" hangingPunct="1">
              <a:lnSpc>
                <a:spcPct val="90000"/>
              </a:lnSpc>
            </a:pPr>
            <a:r>
              <a:rPr lang="en-US" altLang="en-US" sz="1000" b="1" dirty="0">
                <a:solidFill>
                  <a:srgbClr val="0000FF"/>
                </a:solidFill>
                <a:latin typeface="Times New Roman" pitchFamily="18" charset="0"/>
              </a:rPr>
              <a:t>( more info. on </a:t>
            </a:r>
            <a:r>
              <a:rPr lang="en-US" altLang="en-US" sz="1000" b="1" i="1" dirty="0">
                <a:solidFill>
                  <a:srgbClr val="0000FF"/>
                </a:solidFill>
                <a:latin typeface="Times New Roman" pitchFamily="18" charset="0"/>
              </a:rPr>
              <a:t>www.dfps.state.tx.us</a:t>
            </a:r>
            <a:r>
              <a:rPr lang="en-US" altLang="en-US" sz="1000" b="1" dirty="0">
                <a:solidFill>
                  <a:srgbClr val="0000FF"/>
                </a:solidFill>
                <a:latin typeface="Times New Roman" pitchFamily="18" charset="0"/>
              </a:rPr>
              <a:t>)</a:t>
            </a:r>
          </a:p>
          <a:p>
            <a:pPr eaLnBrk="1" hangingPunct="1">
              <a:lnSpc>
                <a:spcPct val="90000"/>
              </a:lnSpc>
            </a:pPr>
            <a:r>
              <a:rPr lang="en-US" altLang="en-US" dirty="0" smtClean="0">
                <a:solidFill>
                  <a:srgbClr val="0000FF"/>
                </a:solidFill>
                <a:latin typeface="Times New Roman" pitchFamily="18" charset="0"/>
              </a:rPr>
              <a:t>(Certain guidelines must be met to receive benefits) </a:t>
            </a:r>
          </a:p>
          <a:p>
            <a:pPr eaLnBrk="1" hangingPunct="1">
              <a:lnSpc>
                <a:spcPct val="90000"/>
              </a:lnSpc>
            </a:pPr>
            <a:endParaRPr lang="en-US" altLang="en-US" dirty="0" smtClean="0">
              <a:solidFill>
                <a:srgbClr val="0000FF"/>
              </a:solidFill>
              <a:latin typeface="Times New Roman" pitchFamily="18" charset="0"/>
            </a:endParaRPr>
          </a:p>
          <a:p>
            <a:pPr eaLnBrk="1" hangingPunct="1">
              <a:lnSpc>
                <a:spcPct val="90000"/>
              </a:lnSpc>
            </a:pPr>
            <a:r>
              <a:rPr lang="en-US" altLang="en-US" dirty="0" smtClean="0">
                <a:solidFill>
                  <a:srgbClr val="0000FF"/>
                </a:solidFill>
                <a:latin typeface="Times New Roman" pitchFamily="18" charset="0"/>
              </a:rPr>
              <a:t>04-10-2014:  Slide 3, Under Tuition and Fee Waiver, changed program to benefit</a:t>
            </a:r>
            <a:r>
              <a:rPr lang="en-US" altLang="en-US" baseline="0" dirty="0" smtClean="0">
                <a:solidFill>
                  <a:srgbClr val="0000FF"/>
                </a:solidFill>
                <a:latin typeface="Times New Roman" pitchFamily="18" charset="0"/>
              </a:rPr>
              <a:t> to highlight the Tuition and Fee Waiver is not a program, but is a benefit.  </a:t>
            </a:r>
            <a:endParaRPr lang="en-US" altLang="en-US" dirty="0" smtClean="0">
              <a:solidFill>
                <a:srgbClr val="0000FF"/>
              </a:solidFill>
              <a:latin typeface="Times New Roman" pitchFamily="18" charset="0"/>
            </a:endParaRPr>
          </a:p>
          <a:p>
            <a:pPr eaLnBrk="1" hangingPunct="1">
              <a:lnSpc>
                <a:spcPct val="90000"/>
              </a:lnSpc>
            </a:pPr>
            <a:endParaRPr lang="en-US" altLang="en-US" dirty="0" smtClean="0"/>
          </a:p>
        </p:txBody>
      </p:sp>
    </p:spTree>
    <p:extLst>
      <p:ext uri="{BB962C8B-B14F-4D97-AF65-F5344CB8AC3E}">
        <p14:creationId xmlns:p14="http://schemas.microsoft.com/office/powerpoint/2010/main" val="271116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04-10-2014:  New Slide 4, Adjusted banner font from 36 pt. to 32 pt. to balance.</a:t>
            </a:r>
            <a:r>
              <a:rPr lang="en-US" baseline="0" dirty="0" smtClean="0"/>
              <a:t>  </a:t>
            </a:r>
          </a:p>
          <a:p>
            <a:r>
              <a:rPr lang="en-US" baseline="0" dirty="0" smtClean="0"/>
              <a:t>03/17/2015 Removed January 2014 reference</a:t>
            </a:r>
          </a:p>
          <a:p>
            <a:endParaRPr lang="en-US" dirty="0"/>
          </a:p>
        </p:txBody>
      </p:sp>
      <p:sp>
        <p:nvSpPr>
          <p:cNvPr id="4" name="Slide Number Placeholder 3"/>
          <p:cNvSpPr>
            <a:spLocks noGrp="1"/>
          </p:cNvSpPr>
          <p:nvPr>
            <p:ph type="sldNum" sz="quarter" idx="10"/>
          </p:nvPr>
        </p:nvSpPr>
        <p:spPr/>
        <p:txBody>
          <a:bodyPr/>
          <a:lstStyle/>
          <a:p>
            <a:pPr>
              <a:defRPr/>
            </a:pPr>
            <a:fld id="{059F9E1A-22B2-436C-A661-C8205A93EF26}" type="slidenum">
              <a:rPr lang="en-US" smtClean="0"/>
              <a:pPr>
                <a:defRPr/>
              </a:pPr>
              <a:t>4</a:t>
            </a:fld>
            <a:endParaRPr lang="en-US"/>
          </a:p>
        </p:txBody>
      </p:sp>
    </p:spTree>
    <p:extLst>
      <p:ext uri="{BB962C8B-B14F-4D97-AF65-F5344CB8AC3E}">
        <p14:creationId xmlns:p14="http://schemas.microsoft.com/office/powerpoint/2010/main" val="96983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D1310B0D-55FD-4F4D-9C5D-E7B407A7E9C8}" type="slidenum">
              <a:rPr lang="en-US" altLang="en-US" sz="1200">
                <a:latin typeface="Times" pitchFamily="18" charset="0"/>
              </a:rPr>
              <a:pPr/>
              <a:t>5</a:t>
            </a:fld>
            <a:endParaRPr lang="en-US" altLang="en-US" sz="1200">
              <a:latin typeface="Times"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dirty="0" smtClean="0"/>
              <a:t>Grade Level 6.8</a:t>
            </a:r>
          </a:p>
          <a:p>
            <a:pPr eaLnBrk="1" hangingPunct="1"/>
            <a:endParaRPr lang="en-US" altLang="en-US" dirty="0" smtClean="0"/>
          </a:p>
          <a:p>
            <a:pPr eaLnBrk="1" hangingPunct="1"/>
            <a:r>
              <a:rPr lang="en-US" altLang="en-US" dirty="0" smtClean="0"/>
              <a:t>Talking Points: Texas Health Steps Annual Exams are required through age 21, so it is important to continue seeing the doctor every year even though they are no longer in foster care.  Also, they do not need a referral to access services with a Texas Health Steps Provider. </a:t>
            </a:r>
          </a:p>
          <a:p>
            <a:pPr eaLnBrk="1" hangingPunct="1"/>
            <a:endParaRPr lang="en-US" altLang="en-US" dirty="0" smtClean="0"/>
          </a:p>
          <a:p>
            <a:pPr eaLnBrk="1" hangingPunct="1"/>
            <a:r>
              <a:rPr lang="en-US" altLang="en-US" dirty="0" smtClean="0"/>
              <a:t>03/17/15</a:t>
            </a:r>
            <a:r>
              <a:rPr lang="en-US" altLang="en-US" baseline="0" dirty="0" smtClean="0"/>
              <a:t> Changed tuberculosis test to screening bullet 5 </a:t>
            </a:r>
            <a:endParaRPr lang="en-US" altLang="en-US" dirty="0" smtClean="0"/>
          </a:p>
        </p:txBody>
      </p:sp>
    </p:spTree>
    <p:extLst>
      <p:ext uri="{BB962C8B-B14F-4D97-AF65-F5344CB8AC3E}">
        <p14:creationId xmlns:p14="http://schemas.microsoft.com/office/powerpoint/2010/main" val="360042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83F7CCDF-0EDC-4382-9578-B7D11A24ED9D}" type="slidenum">
              <a:rPr lang="en-US" altLang="en-US" sz="1200">
                <a:latin typeface="Times" pitchFamily="18" charset="0"/>
              </a:rPr>
              <a:pPr/>
              <a:t>7</a:t>
            </a:fld>
            <a:endParaRPr lang="en-US" altLang="en-US" sz="1200">
              <a:latin typeface="Times"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dirty="0" smtClean="0"/>
              <a:t>Grade Level 6.8</a:t>
            </a:r>
          </a:p>
          <a:p>
            <a:pPr eaLnBrk="1" hangingPunct="1"/>
            <a:r>
              <a:rPr lang="en-US" altLang="en-US" dirty="0" smtClean="0"/>
              <a:t>Trainer Notes:  There are 11 visits from birth to age 30.  At age 3</a:t>
            </a:r>
            <a:r>
              <a:rPr lang="en-US" altLang="en-US" baseline="0" dirty="0" smtClean="0"/>
              <a:t> (36 months) they become annual.  </a:t>
            </a:r>
          </a:p>
          <a:p>
            <a:pPr eaLnBrk="1" hangingPunct="1"/>
            <a:endParaRPr lang="en-US" altLang="en-US" dirty="0" smtClean="0"/>
          </a:p>
        </p:txBody>
      </p:sp>
    </p:spTree>
    <p:extLst>
      <p:ext uri="{BB962C8B-B14F-4D97-AF65-F5344CB8AC3E}">
        <p14:creationId xmlns:p14="http://schemas.microsoft.com/office/powerpoint/2010/main" val="183693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06-15-2015 Added slide 8 to support RFP 09-01-2015 implementation requiring</a:t>
            </a:r>
            <a:r>
              <a:rPr lang="en-US" baseline="0" dirty="0" smtClean="0"/>
              <a:t> Early Childhood Intervention Services.  </a:t>
            </a:r>
            <a:endParaRPr lang="en-US" dirty="0"/>
          </a:p>
        </p:txBody>
      </p:sp>
      <p:sp>
        <p:nvSpPr>
          <p:cNvPr id="4" name="Slide Number Placeholder 3"/>
          <p:cNvSpPr>
            <a:spLocks noGrp="1"/>
          </p:cNvSpPr>
          <p:nvPr>
            <p:ph type="sldNum" sz="quarter" idx="10"/>
          </p:nvPr>
        </p:nvSpPr>
        <p:spPr/>
        <p:txBody>
          <a:bodyPr/>
          <a:lstStyle/>
          <a:p>
            <a:pPr>
              <a:defRPr/>
            </a:pPr>
            <a:fld id="{059F9E1A-22B2-436C-A661-C8205A93EF26}" type="slidenum">
              <a:rPr lang="en-US" smtClean="0"/>
              <a:pPr>
                <a:defRPr/>
              </a:pPr>
              <a:t>8</a:t>
            </a:fld>
            <a:endParaRPr lang="en-US"/>
          </a:p>
        </p:txBody>
      </p:sp>
    </p:spTree>
    <p:extLst>
      <p:ext uri="{BB962C8B-B14F-4D97-AF65-F5344CB8AC3E}">
        <p14:creationId xmlns:p14="http://schemas.microsoft.com/office/powerpoint/2010/main" val="259054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CD609901-FFCD-427C-8715-904EAAEB3F93}" type="slidenum">
              <a:rPr lang="en-US" altLang="en-US" sz="1200">
                <a:latin typeface="Times" pitchFamily="18" charset="0"/>
              </a:rPr>
              <a:pPr/>
              <a:t>9</a:t>
            </a:fld>
            <a:endParaRPr lang="en-US" altLang="en-US" sz="1200">
              <a:latin typeface="Times"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dirty="0" smtClean="0"/>
              <a:t>Grade Level 3.8</a:t>
            </a:r>
          </a:p>
          <a:p>
            <a:pPr eaLnBrk="1" hangingPunct="1"/>
            <a:r>
              <a:rPr lang="en-US" altLang="en-US" dirty="0" smtClean="0"/>
              <a:t>04-10-2014:  Changed</a:t>
            </a:r>
            <a:r>
              <a:rPr lang="en-US" altLang="en-US" baseline="0" dirty="0" smtClean="0"/>
              <a:t> FFCHE (Former Foster Care in Higher Education) to FFCC (Former Foster Care Children) to highlight the program of FFCHE has not ended but is replaced by FFCC. However, members with FFCHE before 01-01-2014 remain on FFCHE until age out or no longer meet criteria.</a:t>
            </a:r>
          </a:p>
          <a:p>
            <a:pPr eaLnBrk="1" hangingPunct="1"/>
            <a:endParaRPr lang="en-US" altLang="en-US" baseline="0" dirty="0" smtClean="0"/>
          </a:p>
          <a:p>
            <a:pPr eaLnBrk="1" hangingPunct="1"/>
            <a:r>
              <a:rPr lang="en-US" altLang="en-US" baseline="0" dirty="0" smtClean="0"/>
              <a:t>04-10-2014:  Font adjusted in banner from 36pt. To 32 pt.  </a:t>
            </a:r>
          </a:p>
          <a:p>
            <a:pPr eaLnBrk="1" hangingPunct="1"/>
            <a:endParaRPr lang="en-US" altLang="en-US" baseline="0" dirty="0" smtClean="0"/>
          </a:p>
          <a:p>
            <a:pPr eaLnBrk="1" hangingPunct="1"/>
            <a:r>
              <a:rPr lang="en-US" altLang="en-US" baseline="0" dirty="0" smtClean="0"/>
              <a:t>03/17/2015  Removed MTFCY reference.</a:t>
            </a:r>
            <a:endParaRPr lang="en-US" altLang="en-US" dirty="0" smtClean="0"/>
          </a:p>
        </p:txBody>
      </p:sp>
    </p:spTree>
    <p:extLst>
      <p:ext uri="{BB962C8B-B14F-4D97-AF65-F5344CB8AC3E}">
        <p14:creationId xmlns:p14="http://schemas.microsoft.com/office/powerpoint/2010/main" val="4055322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1670" eaLnBrk="0" hangingPunct="0">
              <a:defRPr sz="1600">
                <a:solidFill>
                  <a:schemeClr val="tx1"/>
                </a:solidFill>
                <a:latin typeface="Arial" charset="0"/>
              </a:defRPr>
            </a:lvl1pPr>
            <a:lvl2pPr marL="744064" indent="-286179" defTabSz="931670" eaLnBrk="0" hangingPunct="0">
              <a:defRPr sz="1600">
                <a:solidFill>
                  <a:schemeClr val="tx1"/>
                </a:solidFill>
                <a:latin typeface="Arial" charset="0"/>
              </a:defRPr>
            </a:lvl2pPr>
            <a:lvl3pPr marL="1144715" indent="-228943" defTabSz="931670" eaLnBrk="0" hangingPunct="0">
              <a:defRPr sz="1600">
                <a:solidFill>
                  <a:schemeClr val="tx1"/>
                </a:solidFill>
                <a:latin typeface="Arial" charset="0"/>
              </a:defRPr>
            </a:lvl3pPr>
            <a:lvl4pPr marL="1602600" indent="-228943" defTabSz="931670" eaLnBrk="0" hangingPunct="0">
              <a:defRPr sz="1600">
                <a:solidFill>
                  <a:schemeClr val="tx1"/>
                </a:solidFill>
                <a:latin typeface="Arial" charset="0"/>
              </a:defRPr>
            </a:lvl4pPr>
            <a:lvl5pPr marL="2060486" indent="-228943" defTabSz="931670" eaLnBrk="0" hangingPunct="0">
              <a:defRPr sz="1600">
                <a:solidFill>
                  <a:schemeClr val="tx1"/>
                </a:solidFill>
                <a:latin typeface="Arial" charset="0"/>
              </a:defRPr>
            </a:lvl5pPr>
            <a:lvl6pPr marL="2518372" indent="-228943" defTabSz="931670" eaLnBrk="0" fontAlgn="base" hangingPunct="0">
              <a:spcBef>
                <a:spcPct val="0"/>
              </a:spcBef>
              <a:spcAft>
                <a:spcPct val="0"/>
              </a:spcAft>
              <a:defRPr sz="1600">
                <a:solidFill>
                  <a:schemeClr val="tx1"/>
                </a:solidFill>
                <a:latin typeface="Arial" charset="0"/>
              </a:defRPr>
            </a:lvl6pPr>
            <a:lvl7pPr marL="2976258" indent="-228943" defTabSz="931670" eaLnBrk="0" fontAlgn="base" hangingPunct="0">
              <a:spcBef>
                <a:spcPct val="0"/>
              </a:spcBef>
              <a:spcAft>
                <a:spcPct val="0"/>
              </a:spcAft>
              <a:defRPr sz="1600">
                <a:solidFill>
                  <a:schemeClr val="tx1"/>
                </a:solidFill>
                <a:latin typeface="Arial" charset="0"/>
              </a:defRPr>
            </a:lvl7pPr>
            <a:lvl8pPr marL="3434144" indent="-228943" defTabSz="931670" eaLnBrk="0" fontAlgn="base" hangingPunct="0">
              <a:spcBef>
                <a:spcPct val="0"/>
              </a:spcBef>
              <a:spcAft>
                <a:spcPct val="0"/>
              </a:spcAft>
              <a:defRPr sz="1600">
                <a:solidFill>
                  <a:schemeClr val="tx1"/>
                </a:solidFill>
                <a:latin typeface="Arial" charset="0"/>
              </a:defRPr>
            </a:lvl8pPr>
            <a:lvl9pPr marL="3892029" indent="-228943" defTabSz="931670" eaLnBrk="0" fontAlgn="base" hangingPunct="0">
              <a:spcBef>
                <a:spcPct val="0"/>
              </a:spcBef>
              <a:spcAft>
                <a:spcPct val="0"/>
              </a:spcAft>
              <a:defRPr sz="1600">
                <a:solidFill>
                  <a:schemeClr val="tx1"/>
                </a:solidFill>
                <a:latin typeface="Arial" charset="0"/>
              </a:defRPr>
            </a:lvl9pPr>
          </a:lstStyle>
          <a:p>
            <a:fld id="{3162F484-7EDF-4B22-A89E-130C9534C743}" type="slidenum">
              <a:rPr lang="en-US" altLang="en-US" sz="1200">
                <a:latin typeface="Times" pitchFamily="18" charset="0"/>
              </a:rPr>
              <a:pPr/>
              <a:t>10</a:t>
            </a:fld>
            <a:endParaRPr lang="en-US" altLang="en-US" sz="1200">
              <a:latin typeface="Times"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Grade Level 0.0</a:t>
            </a:r>
          </a:p>
        </p:txBody>
      </p:sp>
    </p:spTree>
    <p:extLst>
      <p:ext uri="{BB962C8B-B14F-4D97-AF65-F5344CB8AC3E}">
        <p14:creationId xmlns:p14="http://schemas.microsoft.com/office/powerpoint/2010/main" val="329619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2133600"/>
            <a:ext cx="8534400" cy="1142999"/>
          </a:xfrm>
        </p:spPr>
        <p:txBody>
          <a:bodyPr/>
          <a:lstStyle>
            <a:lvl1pPr algn="ctr">
              <a:defRPr sz="4400" u="none" baseline="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295400"/>
          </a:xfrm>
        </p:spPr>
        <p:txBody>
          <a:bodyPr>
            <a:normAutofit/>
          </a:bodyPr>
          <a:lstStyle>
            <a:lvl1pPr marL="0" indent="0" algn="ctr">
              <a:buNone/>
              <a:defRPr sz="36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0"/>
          </p:nvPr>
        </p:nvSpPr>
        <p:spPr>
          <a:xfrm>
            <a:off x="1219200" y="6477000"/>
            <a:ext cx="2133600" cy="182563"/>
          </a:xfrm>
          <a:prstGeom prst="rect">
            <a:avLst/>
          </a:prstGeom>
        </p:spPr>
        <p:txBody>
          <a:bodyPr/>
          <a:lstStyle>
            <a:lvl1pPr>
              <a:defRPr sz="1000">
                <a:solidFill>
                  <a:schemeClr val="accent1"/>
                </a:solidFill>
                <a:latin typeface="Garamond" pitchFamily="18" charset="0"/>
              </a:defRPr>
            </a:lvl1pPr>
          </a:lstStyle>
          <a:p>
            <a:pPr>
              <a:defRPr/>
            </a:pPr>
            <a:r>
              <a:rPr lang="en-US" dirty="0" smtClean="0"/>
              <a:t>SHP_2014640</a:t>
            </a:r>
            <a:endParaRPr lang="en-US" dirty="0"/>
          </a:p>
        </p:txBody>
      </p:sp>
    </p:spTree>
    <p:extLst>
      <p:ext uri="{BB962C8B-B14F-4D97-AF65-F5344CB8AC3E}">
        <p14:creationId xmlns:p14="http://schemas.microsoft.com/office/powerpoint/2010/main" val="360395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7543800" cy="685799"/>
          </a:xfrm>
          <a:prstGeom prst="rect">
            <a:avLst/>
          </a:prstGeom>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8600" y="1295400"/>
            <a:ext cx="8686800" cy="4343400"/>
          </a:xfrm>
          <a:prstGeom prst="rect">
            <a:avLst/>
          </a:prstGeom>
        </p:spPr>
        <p:txBody>
          <a:bodyPr/>
          <a:lstStyle>
            <a:lvl1pPr>
              <a:defRPr sz="2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632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685800"/>
          </a:xfrm>
          <a:prstGeom prst="rect">
            <a:avLst/>
          </a:prstGeom>
        </p:spPr>
        <p:txBody>
          <a:bodyPr/>
          <a:lstStyle>
            <a:lvl1pPr algn="l">
              <a:defRPr sz="36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219200"/>
            <a:ext cx="4191000" cy="4419600"/>
          </a:xfrm>
          <a:prstGeom prst="rect">
            <a:avLst/>
          </a:prstGeom>
        </p:spPr>
        <p:txBody>
          <a:bodyPr/>
          <a:lstStyle>
            <a:lvl1pPr>
              <a:defRPr sz="2600" b="1">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219200"/>
            <a:ext cx="4191000" cy="4419600"/>
          </a:xfrm>
          <a:prstGeom prst="rect">
            <a:avLst/>
          </a:prstGeom>
        </p:spPr>
        <p:txBody>
          <a:bodyPr/>
          <a:lstStyle>
            <a:lvl1pPr>
              <a:defRPr sz="2600" b="1">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999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458200" cy="4343400"/>
          </a:xfrm>
          <a:prstGeom prst="rect">
            <a:avLst/>
          </a:prstGeom>
        </p:spPr>
        <p:txBody>
          <a:bodyPr>
            <a:normAutofit/>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6705600" y="6324600"/>
            <a:ext cx="21336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dirty="0"/>
          </a:p>
        </p:txBody>
      </p:sp>
      <p:sp>
        <p:nvSpPr>
          <p:cNvPr id="5" name="Slide Number Placeholder 5"/>
          <p:cNvSpPr txBox="1">
            <a:spLocks/>
          </p:cNvSpPr>
          <p:nvPr userDrawn="1"/>
        </p:nvSpPr>
        <p:spPr>
          <a:xfrm>
            <a:off x="381000" y="6324600"/>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b="1" smtClean="0">
                <a:latin typeface="+mn-lt"/>
              </a:rPr>
              <a:pPr algn="l">
                <a:defRPr/>
              </a:pPr>
              <a:t>6/27/17</a:t>
            </a:fld>
            <a:endParaRPr lang="en-US" b="1" dirty="0">
              <a:latin typeface="+mn-lt"/>
              <a:cs typeface="Arial"/>
            </a:endParaRPr>
          </a:p>
        </p:txBody>
      </p:sp>
      <p:sp>
        <p:nvSpPr>
          <p:cNvPr id="11" name="Title 10"/>
          <p:cNvSpPr>
            <a:spLocks noGrp="1"/>
          </p:cNvSpPr>
          <p:nvPr>
            <p:ph type="title"/>
          </p:nvPr>
        </p:nvSpPr>
        <p:spPr>
          <a:xfrm>
            <a:off x="381000" y="501219"/>
            <a:ext cx="5715000" cy="609599"/>
          </a:xfrm>
          <a:prstGeom prst="rect">
            <a:avLst/>
          </a:prstGeom>
        </p:spPr>
        <p:txBody>
          <a:bodyPr vert="horz"/>
          <a:lstStyle>
            <a:lvl1pPr algn="l">
              <a:defRPr sz="4000">
                <a:solidFill>
                  <a:srgbClr val="A8005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5072068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7543800" cy="685799"/>
          </a:xfrm>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8600" y="1295400"/>
            <a:ext cx="8686800" cy="4343400"/>
          </a:xfrm>
        </p:spPr>
        <p:txBody>
          <a:bodyPr/>
          <a:lstStyle>
            <a:lvl1pPr>
              <a:defRPr sz="28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632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95400"/>
            <a:ext cx="8610600" cy="4419600"/>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itle 1"/>
          <p:cNvSpPr>
            <a:spLocks noGrp="1"/>
          </p:cNvSpPr>
          <p:nvPr>
            <p:ph type="title"/>
          </p:nvPr>
        </p:nvSpPr>
        <p:spPr>
          <a:xfrm>
            <a:off x="304800" y="152400"/>
            <a:ext cx="7467600" cy="685800"/>
          </a:xfrm>
        </p:spPr>
        <p:txBody>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358458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685800"/>
          </a:xfrm>
        </p:spPr>
        <p:txBody>
          <a:bodyPr/>
          <a:lstStyle>
            <a:lvl1pPr algn="l">
              <a:defRPr sz="36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219200"/>
            <a:ext cx="4191000" cy="4419600"/>
          </a:xfrm>
        </p:spPr>
        <p:txBody>
          <a:bodyPr/>
          <a:lstStyle>
            <a:lvl1pPr>
              <a:defRPr sz="2600" b="1">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219200"/>
            <a:ext cx="4191000" cy="4419600"/>
          </a:xfrm>
        </p:spPr>
        <p:txBody>
          <a:bodyPr/>
          <a:lstStyle>
            <a:lvl1pPr>
              <a:defRPr sz="2600" b="1">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99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
            <a:ext cx="7543800" cy="685801"/>
          </a:xfrm>
        </p:spPr>
        <p:txBody>
          <a:bodyPr/>
          <a:lstStyle>
            <a:lvl1pPr algn="l">
              <a:defRPr sz="3600"/>
            </a:lvl1pPr>
          </a:lstStyle>
          <a:p>
            <a:r>
              <a:rPr lang="en-US" smtClean="0"/>
              <a:t>Click to edit Master title style</a:t>
            </a:r>
            <a:endParaRPr lang="en-US" dirty="0"/>
          </a:p>
        </p:txBody>
      </p:sp>
    </p:spTree>
    <p:extLst>
      <p:ext uri="{BB962C8B-B14F-4D97-AF65-F5344CB8AC3E}">
        <p14:creationId xmlns:p14="http://schemas.microsoft.com/office/powerpoint/2010/main" val="185259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0" cy="685800"/>
          </a:xfrm>
        </p:spPr>
        <p:txBody>
          <a:bodyPr anchor="b"/>
          <a:lstStyle>
            <a:lvl1pPr algn="l">
              <a:defRPr sz="3600" b="1">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219200"/>
            <a:ext cx="5029200" cy="4495800"/>
          </a:xfrm>
        </p:spPr>
        <p:txBody>
          <a:bodyPr/>
          <a:lstStyle>
            <a:lvl1pPr>
              <a:defRPr sz="26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219200"/>
            <a:ext cx="3276600" cy="4495800"/>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848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609600"/>
          </a:xfrm>
        </p:spPr>
        <p:txBody>
          <a:bodyPr anchor="b"/>
          <a:lstStyle>
            <a:lvl1pPr algn="l">
              <a:defRPr sz="3600" b="1">
                <a:solidFill>
                  <a:schemeClr val="accent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 y="1371600"/>
            <a:ext cx="8686800" cy="3657600"/>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28600" y="5181600"/>
            <a:ext cx="8686800" cy="533400"/>
          </a:xfrm>
        </p:spPr>
        <p:txBody>
          <a:bodyPr>
            <a:normAutofit/>
          </a:bodyPr>
          <a:lstStyle>
            <a:lvl1pPr marL="0" indent="0">
              <a:buNone/>
              <a:defRPr sz="20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63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52400" y="1295400"/>
            <a:ext cx="8763000" cy="4419600"/>
          </a:xfrm>
        </p:spPr>
        <p:txBody>
          <a:bodyPr vert="eaVert"/>
          <a:lstStyle>
            <a:lvl1pPr>
              <a:defRPr sz="3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228600" y="152400"/>
            <a:ext cx="7543800" cy="685800"/>
          </a:xfrm>
        </p:spPr>
        <p:txBody>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208819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89850" y="2934135"/>
            <a:ext cx="4825550" cy="881653"/>
          </a:xfrm>
          <a:prstGeom prst="rect">
            <a:avLst/>
          </a:prstGeom>
          <a:ln>
            <a:noFill/>
          </a:ln>
        </p:spPr>
        <p:txBody>
          <a:bodyPr/>
          <a:lstStyle>
            <a:lvl1pPr algn="l">
              <a:defRPr sz="3200" b="0" i="0">
                <a:ln>
                  <a:noFill/>
                </a:ln>
                <a:solidFill>
                  <a:srgbClr val="A8005B"/>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089850" y="4114800"/>
            <a:ext cx="4648200" cy="381920"/>
          </a:xfrm>
          <a:prstGeom prst="rect">
            <a:avLst/>
          </a:prstGeom>
        </p:spPr>
        <p:txBody>
          <a:bodyPr/>
          <a:lstStyle>
            <a:lvl1pPr marL="0" indent="0" algn="l">
              <a:buNone/>
              <a:defRPr sz="2000" i="1">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p:nvCxnSpPr>
        <p:spPr>
          <a:xfrm flipH="1">
            <a:off x="4191000" y="5334000"/>
            <a:ext cx="4495800" cy="0"/>
          </a:xfrm>
          <a:prstGeom prst="line">
            <a:avLst/>
          </a:prstGeom>
          <a:ln w="6350" cmpd="sng">
            <a:solidFill>
              <a:srgbClr val="A8005B"/>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txBox="1">
            <a:spLocks/>
          </p:cNvSpPr>
          <p:nvPr/>
        </p:nvSpPr>
        <p:spPr>
          <a:xfrm>
            <a:off x="4099595" y="5345487"/>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mtClean="0">
                <a:solidFill>
                  <a:schemeClr val="accent2"/>
                </a:solidFill>
              </a:rPr>
              <a:pPr algn="l">
                <a:defRPr/>
              </a:pPr>
              <a:t>6/27/17</a:t>
            </a:fld>
            <a:endParaRPr lang="en-US" dirty="0">
              <a:solidFill>
                <a:schemeClr val="accent2"/>
              </a:solidFill>
              <a:latin typeface="Arial"/>
              <a:cs typeface="Arial"/>
            </a:endParaRPr>
          </a:p>
        </p:txBody>
      </p:sp>
    </p:spTree>
    <p:extLst>
      <p:ext uri="{BB962C8B-B14F-4D97-AF65-F5344CB8AC3E}">
        <p14:creationId xmlns:p14="http://schemas.microsoft.com/office/powerpoint/2010/main" val="14596349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theme" Target="../theme/theme2.xml"/><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28600" y="1524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254000" y="1295400"/>
            <a:ext cx="86614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Rectangle 5"/>
          <p:cNvSpPr/>
          <p:nvPr/>
        </p:nvSpPr>
        <p:spPr>
          <a:xfrm>
            <a:off x="228600" y="990600"/>
            <a:ext cx="7772400" cy="2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aseline="-25000" dirty="0"/>
              <a:t>=</a:t>
            </a:r>
          </a:p>
        </p:txBody>
      </p:sp>
      <p:pic>
        <p:nvPicPr>
          <p:cNvPr id="2"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66057" y="6400799"/>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79" r:id="rId1"/>
    <p:sldLayoutId id="2147483772" r:id="rId2"/>
    <p:sldLayoutId id="2147483773" r:id="rId3"/>
    <p:sldLayoutId id="2147483774" r:id="rId4"/>
    <p:sldLayoutId id="2147483775" r:id="rId5"/>
    <p:sldLayoutId id="2147483776" r:id="rId6"/>
    <p:sldLayoutId id="2147483777" r:id="rId7"/>
    <p:sldLayoutId id="2147483778" r:id="rId8"/>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b="1" kern="1200">
          <a:solidFill>
            <a:schemeClr val="accent1"/>
          </a:solidFill>
          <a:latin typeface="+mj-lt"/>
          <a:ea typeface="+mj-ea"/>
          <a:cs typeface="+mj-cs"/>
        </a:defRPr>
      </a:lvl1pPr>
      <a:lvl2pPr algn="l" rtl="0" eaLnBrk="0" fontAlgn="base" hangingPunct="0">
        <a:spcBef>
          <a:spcPct val="0"/>
        </a:spcBef>
        <a:spcAft>
          <a:spcPct val="0"/>
        </a:spcAft>
        <a:defRPr sz="3600" b="1">
          <a:solidFill>
            <a:schemeClr val="accent1"/>
          </a:solidFill>
          <a:latin typeface="Myriad Pro" pitchFamily="34" charset="0"/>
        </a:defRPr>
      </a:lvl2pPr>
      <a:lvl3pPr algn="l" rtl="0" eaLnBrk="0" fontAlgn="base" hangingPunct="0">
        <a:spcBef>
          <a:spcPct val="0"/>
        </a:spcBef>
        <a:spcAft>
          <a:spcPct val="0"/>
        </a:spcAft>
        <a:defRPr sz="3600" b="1">
          <a:solidFill>
            <a:schemeClr val="accent1"/>
          </a:solidFill>
          <a:latin typeface="Myriad Pro" pitchFamily="34" charset="0"/>
        </a:defRPr>
      </a:lvl3pPr>
      <a:lvl4pPr algn="l" rtl="0" eaLnBrk="0" fontAlgn="base" hangingPunct="0">
        <a:spcBef>
          <a:spcPct val="0"/>
        </a:spcBef>
        <a:spcAft>
          <a:spcPct val="0"/>
        </a:spcAft>
        <a:defRPr sz="3600" b="1">
          <a:solidFill>
            <a:schemeClr val="accent1"/>
          </a:solidFill>
          <a:latin typeface="Myriad Pro" pitchFamily="34" charset="0"/>
        </a:defRPr>
      </a:lvl4pPr>
      <a:lvl5pPr algn="l" rtl="0" eaLnBrk="0" fontAlgn="base" hangingPunct="0">
        <a:spcBef>
          <a:spcPct val="0"/>
        </a:spcBef>
        <a:spcAft>
          <a:spcPct val="0"/>
        </a:spcAft>
        <a:defRPr sz="3600" b="1">
          <a:solidFill>
            <a:schemeClr val="accent1"/>
          </a:solidFill>
          <a:latin typeface="Myriad Pro" pitchFamily="34" charset="0"/>
        </a:defRPr>
      </a:lvl5pPr>
      <a:lvl6pPr marL="457200" algn="l" rtl="0" fontAlgn="base">
        <a:spcBef>
          <a:spcPct val="0"/>
        </a:spcBef>
        <a:spcAft>
          <a:spcPct val="0"/>
        </a:spcAft>
        <a:defRPr sz="3600" b="1">
          <a:solidFill>
            <a:schemeClr val="accent1"/>
          </a:solidFill>
          <a:latin typeface="Myriad Pro" pitchFamily="34" charset="0"/>
        </a:defRPr>
      </a:lvl6pPr>
      <a:lvl7pPr marL="914400" algn="l" rtl="0" fontAlgn="base">
        <a:spcBef>
          <a:spcPct val="0"/>
        </a:spcBef>
        <a:spcAft>
          <a:spcPct val="0"/>
        </a:spcAft>
        <a:defRPr sz="3600" b="1">
          <a:solidFill>
            <a:schemeClr val="accent1"/>
          </a:solidFill>
          <a:latin typeface="Myriad Pro" pitchFamily="34" charset="0"/>
        </a:defRPr>
      </a:lvl7pPr>
      <a:lvl8pPr marL="1371600" algn="l" rtl="0" fontAlgn="base">
        <a:spcBef>
          <a:spcPct val="0"/>
        </a:spcBef>
        <a:spcAft>
          <a:spcPct val="0"/>
        </a:spcAft>
        <a:defRPr sz="3600" b="1">
          <a:solidFill>
            <a:schemeClr val="accent1"/>
          </a:solidFill>
          <a:latin typeface="Myriad Pro" pitchFamily="34" charset="0"/>
        </a:defRPr>
      </a:lvl8pPr>
      <a:lvl9pPr marL="1828800" algn="l" rtl="0" fontAlgn="base">
        <a:spcBef>
          <a:spcPct val="0"/>
        </a:spcBef>
        <a:spcAft>
          <a:spcPct val="0"/>
        </a:spcAft>
        <a:defRPr sz="3600" b="1">
          <a:solidFill>
            <a:schemeClr val="accent1"/>
          </a:solidFill>
          <a:latin typeface="Myriad Pro"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accent1"/>
          </a:solidFill>
          <a:latin typeface="+mn-lt"/>
          <a:ea typeface="+mn-ea"/>
          <a:cs typeface="+mn-cs"/>
        </a:defRPr>
      </a:lvl1pPr>
      <a:lvl2pPr marL="971550" indent="-514350" algn="l" rtl="0" eaLnBrk="0" fontAlgn="base" hangingPunct="0">
        <a:spcBef>
          <a:spcPct val="20000"/>
        </a:spcBef>
        <a:spcAft>
          <a:spcPct val="0"/>
        </a:spcAft>
        <a:buClr>
          <a:schemeClr val="accent1"/>
        </a:buClr>
        <a:buFont typeface="Arial" charset="0"/>
        <a:buChar char="•"/>
        <a:defRPr sz="2600" kern="1200">
          <a:solidFill>
            <a:schemeClr val="accen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accen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mn-lt"/>
          <a:ea typeface="+mn-ea"/>
          <a:cs typeface="+mn-cs"/>
        </a:defRPr>
      </a:lvl4pPr>
      <a:lvl5pPr marL="2057400" indent="-228600" algn="l" rtl="0" eaLnBrk="0" fontAlgn="base" hangingPunct="0">
        <a:spcBef>
          <a:spcPct val="20000"/>
        </a:spcBef>
        <a:spcAft>
          <a:spcPct val="0"/>
        </a:spcAft>
        <a:buClr>
          <a:schemeClr val="accent1"/>
        </a:buClr>
        <a:buFont typeface="Arial" charset="0"/>
        <a:buChar char="­"/>
        <a:defRPr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034971" y="6919245"/>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0041" y="655527"/>
            <a:ext cx="2137076" cy="1540763"/>
          </a:xfrm>
          <a:prstGeom prst="rect">
            <a:avLst/>
          </a:prstGeom>
        </p:spPr>
      </p:pic>
      <p:pic>
        <p:nvPicPr>
          <p:cNvPr id="4" name="Picture 3" descr="RaspberryGradient_Wave_11inWid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74575"/>
            <a:ext cx="9144000" cy="1083425"/>
          </a:xfrm>
          <a:prstGeom prst="rect">
            <a:avLst/>
          </a:prstGeom>
        </p:spPr>
      </p:pic>
      <p:pic>
        <p:nvPicPr>
          <p:cNvPr id="5"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6057" y="6400799"/>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1441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0226" y="451909"/>
            <a:ext cx="1381325" cy="995891"/>
          </a:xfrm>
          <a:prstGeom prst="rect">
            <a:avLst/>
          </a:prstGeom>
        </p:spPr>
      </p:pic>
      <p:pic>
        <p:nvPicPr>
          <p:cNvPr id="3" name="Picture 2" descr="RaspberryGradient_Wave_11inWid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78423"/>
            <a:ext cx="9144000" cy="1083425"/>
          </a:xfrm>
          <a:prstGeom prst="rect">
            <a:avLst/>
          </a:prstGeom>
        </p:spPr>
      </p:pic>
    </p:spTree>
    <p:extLst>
      <p:ext uri="{BB962C8B-B14F-4D97-AF65-F5344CB8AC3E}">
        <p14:creationId xmlns:p14="http://schemas.microsoft.com/office/powerpoint/2010/main" val="1769733150"/>
      </p:ext>
    </p:extLst>
  </p:cSld>
  <p:clrMap bg1="lt1" tx1="dk1" bg2="lt2" tx2="dk2" accent1="accent1" accent2="accent2" accent3="accent3" accent4="accent4" accent5="accent5" accent6="accent6" hlink="hlink" folHlink="folHlink"/>
  <p:sldLayoutIdLst>
    <p:sldLayoutId id="2147483785" r:id="rId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5"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www.dshs.state.tx.us/famplan/locator.s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dars.state.tx.us/ecis/resources/developmentmilestones.shtml" TargetMode="External"/><Relationship Id="rId4" Type="http://schemas.openxmlformats.org/officeDocument/2006/relationships/hyperlink" Target="http://www.dars.state.tx.us/ecis/careline.shtml" TargetMode="External"/><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2971800"/>
            <a:ext cx="9144000" cy="3886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endParaRPr lang="en-US" altLang="en-US">
              <a:latin typeface="Trebuchet MS" pitchFamily="34" charset="0"/>
            </a:endParaRPr>
          </a:p>
          <a:p>
            <a:pPr algn="ctr" eaLnBrk="1" hangingPunct="1">
              <a:spcBef>
                <a:spcPct val="20000"/>
              </a:spcBef>
              <a:buFontTx/>
              <a:buChar char="•"/>
            </a:pPr>
            <a:endParaRPr lang="en-US" altLang="en-US" sz="3200">
              <a:latin typeface="Trebuchet MS" pitchFamily="34" charset="0"/>
            </a:endParaRPr>
          </a:p>
        </p:txBody>
      </p:sp>
      <p:sp>
        <p:nvSpPr>
          <p:cNvPr id="3075" name="Line 13"/>
          <p:cNvSpPr>
            <a:spLocks noChangeShapeType="1"/>
          </p:cNvSpPr>
          <p:nvPr/>
        </p:nvSpPr>
        <p:spPr bwMode="auto">
          <a:xfrm flipH="1">
            <a:off x="8839200" y="3429000"/>
            <a:ext cx="152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Text Box 15"/>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a:t>
            </a:r>
          </a:p>
        </p:txBody>
      </p:sp>
      <p:sp>
        <p:nvSpPr>
          <p:cNvPr id="3078" name="Title 2"/>
          <p:cNvSpPr>
            <a:spLocks noGrp="1"/>
          </p:cNvSpPr>
          <p:nvPr>
            <p:ph type="title"/>
          </p:nvPr>
        </p:nvSpPr>
        <p:spPr/>
        <p:txBody>
          <a:bodyPr/>
          <a:lstStyle/>
          <a:p>
            <a:pPr eaLnBrk="1" hangingPunct="1"/>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endParaRPr lang="en-US" altLang="en-US" dirty="0" smtClean="0"/>
          </a:p>
        </p:txBody>
      </p:sp>
      <p:pic>
        <p:nvPicPr>
          <p:cNvPr id="3079" name="Picture 23" descr="Teen Phot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 r="-19"/>
          <a:stretch/>
        </p:blipFill>
        <p:spPr bwMode="auto">
          <a:xfrm>
            <a:off x="4419600" y="3391469"/>
            <a:ext cx="3886200" cy="220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7963" y="6254750"/>
            <a:ext cx="11636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7823" y="2514598"/>
            <a:ext cx="8451377" cy="646331"/>
          </a:xfrm>
          <a:prstGeom prst="rect">
            <a:avLst/>
          </a:prstGeom>
        </p:spPr>
        <p:txBody>
          <a:bodyPr wrap="square">
            <a:spAutoFit/>
          </a:bodyPr>
          <a:lstStyle/>
          <a:p>
            <a:pPr lvl="0" fontAlgn="auto">
              <a:spcAft>
                <a:spcPts val="0"/>
              </a:spcAft>
            </a:pPr>
            <a:r>
              <a:rPr lang="en-US" altLang="en-US" sz="3600" b="1" dirty="0" smtClean="0">
                <a:solidFill>
                  <a:srgbClr val="CB177D"/>
                </a:solidFill>
                <a:latin typeface="Arial" panose="020B0604020202020204" pitchFamily="34" charset="0"/>
                <a:cs typeface="Arial" panose="020B0604020202020204" pitchFamily="34" charset="0"/>
              </a:rPr>
              <a:t>STAR Health for Transitioning Youth</a:t>
            </a:r>
            <a:endParaRPr lang="en-US" altLang="en-US" sz="3600" b="1" dirty="0">
              <a:solidFill>
                <a:srgbClr val="CB177D"/>
              </a:solidFill>
              <a:latin typeface="Arial" panose="020B0604020202020204" pitchFamily="34" charset="0"/>
              <a:cs typeface="Arial" panose="020B0604020202020204" pitchFamily="34" charset="0"/>
            </a:endParaRPr>
          </a:p>
        </p:txBody>
      </p:sp>
      <p:sp>
        <p:nvSpPr>
          <p:cNvPr id="2" name="TextBox 1"/>
          <p:cNvSpPr txBox="1"/>
          <p:nvPr/>
        </p:nvSpPr>
        <p:spPr>
          <a:xfrm>
            <a:off x="533400" y="6427441"/>
            <a:ext cx="1371600" cy="246221"/>
          </a:xfrm>
          <a:prstGeom prst="rect">
            <a:avLst/>
          </a:prstGeom>
          <a:noFill/>
        </p:spPr>
        <p:txBody>
          <a:bodyPr wrap="square" rtlCol="0">
            <a:spAutoFit/>
          </a:bodyPr>
          <a:lstStyle/>
          <a:p>
            <a:r>
              <a:rPr lang="en-US" sz="1000" b="1" dirty="0">
                <a:solidFill>
                  <a:schemeClr val="accent4"/>
                </a:solidFill>
              </a:rPr>
              <a:t>SHP_2013149</a:t>
            </a:r>
            <a:endParaRPr lang="en-US" sz="1000" dirty="0">
              <a:solidFill>
                <a:schemeClr val="accent4"/>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11267" name="Line 5"/>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11269" name="Rectangle 15"/>
          <p:cNvSpPr>
            <a:spLocks noChangeArrowheads="1"/>
          </p:cNvSpPr>
          <p:nvPr/>
        </p:nvSpPr>
        <p:spPr bwMode="auto">
          <a:xfrm>
            <a:off x="228600" y="1143000"/>
            <a:ext cx="8229600" cy="43434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9230" name="Rectangle 18"/>
          <p:cNvSpPr>
            <a:spLocks noGrp="1" noChangeArrowheads="1"/>
          </p:cNvSpPr>
          <p:nvPr>
            <p:ph idx="1"/>
          </p:nvPr>
        </p:nvSpPr>
        <p:spPr>
          <a:xfrm>
            <a:off x="381000" y="1600200"/>
            <a:ext cx="8458200" cy="4343400"/>
          </a:xfrm>
        </p:spPr>
        <p:txBody>
          <a:bodyPr/>
          <a:lstStyle/>
          <a:p>
            <a:pPr marL="0" indent="0">
              <a:buNone/>
            </a:pPr>
            <a:endParaRPr lang="en-US" dirty="0" smtClean="0"/>
          </a:p>
          <a:p>
            <a:r>
              <a:rPr lang="en-US" dirty="0" smtClean="0"/>
              <a:t>Star Health is a Texas Medicaid program that provides you health, behavioral, dental, vision, and pharmacy benefits. </a:t>
            </a:r>
          </a:p>
          <a:p>
            <a:endParaRPr lang="en-US" dirty="0" smtClean="0"/>
          </a:p>
        </p:txBody>
      </p:sp>
      <p:sp>
        <p:nvSpPr>
          <p:cNvPr id="9" name="Title 8"/>
          <p:cNvSpPr>
            <a:spLocks noGrp="1"/>
          </p:cNvSpPr>
          <p:nvPr>
            <p:ph type="title"/>
          </p:nvPr>
        </p:nvSpPr>
        <p:spPr/>
        <p:txBody>
          <a:bodyPr/>
          <a:lstStyle/>
          <a:p>
            <a:r>
              <a:rPr lang="en-US" dirty="0"/>
              <a:t>What is STAR Health?</a:t>
            </a:r>
            <a:br>
              <a:rPr lang="en-US" dirty="0"/>
            </a:br>
            <a:endParaRPr lang="en-US" dirty="0"/>
          </a:p>
        </p:txBody>
      </p:sp>
      <p:sp>
        <p:nvSpPr>
          <p:cNvPr id="11271" name="Text Box 19"/>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12291" name="Line 5"/>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12293" name="Rectangle 15"/>
          <p:cNvSpPr>
            <a:spLocks noChangeArrowheads="1"/>
          </p:cNvSpPr>
          <p:nvPr/>
        </p:nvSpPr>
        <p:spPr bwMode="auto">
          <a:xfrm>
            <a:off x="228600" y="1143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10254" name="Rectangle 19"/>
          <p:cNvSpPr>
            <a:spLocks noGrp="1" noChangeArrowheads="1"/>
          </p:cNvSpPr>
          <p:nvPr>
            <p:ph idx="1"/>
          </p:nvPr>
        </p:nvSpPr>
        <p:spPr>
          <a:xfrm>
            <a:off x="381000" y="914400"/>
            <a:ext cx="8458200" cy="5334000"/>
          </a:xfrm>
        </p:spPr>
        <p:txBody>
          <a:bodyPr>
            <a:normAutofit fontScale="70000" lnSpcReduction="20000"/>
          </a:bodyPr>
          <a:lstStyle/>
          <a:p>
            <a:endParaRPr lang="en-US" dirty="0" smtClean="0"/>
          </a:p>
          <a:p>
            <a:r>
              <a:rPr lang="en-US" dirty="0" smtClean="0">
                <a:solidFill>
                  <a:srgbClr val="9FA1A4"/>
                </a:solidFill>
              </a:rPr>
              <a:t>Medical</a:t>
            </a:r>
          </a:p>
          <a:p>
            <a:endParaRPr lang="en-US" dirty="0" smtClean="0">
              <a:solidFill>
                <a:srgbClr val="9FA1A4"/>
              </a:solidFill>
            </a:endParaRPr>
          </a:p>
          <a:p>
            <a:r>
              <a:rPr lang="en-US" dirty="0" smtClean="0">
                <a:solidFill>
                  <a:srgbClr val="9FA1A4"/>
                </a:solidFill>
              </a:rPr>
              <a:t>Dental</a:t>
            </a:r>
          </a:p>
          <a:p>
            <a:endParaRPr lang="en-US" dirty="0" smtClean="0">
              <a:solidFill>
                <a:srgbClr val="9FA1A4"/>
              </a:solidFill>
            </a:endParaRPr>
          </a:p>
          <a:p>
            <a:r>
              <a:rPr lang="en-US" dirty="0" smtClean="0">
                <a:solidFill>
                  <a:srgbClr val="9FA1A4"/>
                </a:solidFill>
              </a:rPr>
              <a:t>Hospital Care</a:t>
            </a:r>
          </a:p>
          <a:p>
            <a:endParaRPr lang="en-US" dirty="0" smtClean="0">
              <a:solidFill>
                <a:srgbClr val="9FA1A4"/>
              </a:solidFill>
            </a:endParaRPr>
          </a:p>
          <a:p>
            <a:r>
              <a:rPr lang="en-US" dirty="0" smtClean="0">
                <a:solidFill>
                  <a:srgbClr val="9FA1A4"/>
                </a:solidFill>
              </a:rPr>
              <a:t>Emergency Room</a:t>
            </a:r>
          </a:p>
          <a:p>
            <a:endParaRPr lang="en-US" dirty="0" smtClean="0">
              <a:solidFill>
                <a:srgbClr val="9FA1A4"/>
              </a:solidFill>
            </a:endParaRPr>
          </a:p>
          <a:p>
            <a:r>
              <a:rPr lang="en-US" dirty="0" smtClean="0">
                <a:solidFill>
                  <a:srgbClr val="9FA1A4"/>
                </a:solidFill>
              </a:rPr>
              <a:t>Vision</a:t>
            </a:r>
          </a:p>
          <a:p>
            <a:endParaRPr lang="en-US" dirty="0" smtClean="0">
              <a:solidFill>
                <a:srgbClr val="9FA1A4"/>
              </a:solidFill>
            </a:endParaRPr>
          </a:p>
          <a:p>
            <a:r>
              <a:rPr lang="en-US" dirty="0" smtClean="0">
                <a:solidFill>
                  <a:srgbClr val="9FA1A4"/>
                </a:solidFill>
              </a:rPr>
              <a:t>Hearing Exams/Hearing Aids</a:t>
            </a:r>
          </a:p>
          <a:p>
            <a:endParaRPr lang="en-US" dirty="0" smtClean="0">
              <a:solidFill>
                <a:srgbClr val="9FA1A4"/>
              </a:solidFill>
            </a:endParaRPr>
          </a:p>
          <a:p>
            <a:r>
              <a:rPr lang="en-US" dirty="0" smtClean="0">
                <a:solidFill>
                  <a:srgbClr val="9FA1A4"/>
                </a:solidFill>
              </a:rPr>
              <a:t>Durable Medical Equipment  </a:t>
            </a:r>
          </a:p>
          <a:p>
            <a:endParaRPr lang="en-US" dirty="0" smtClean="0"/>
          </a:p>
        </p:txBody>
      </p:sp>
      <p:sp>
        <p:nvSpPr>
          <p:cNvPr id="9" name="Title 8"/>
          <p:cNvSpPr>
            <a:spLocks noGrp="1"/>
          </p:cNvSpPr>
          <p:nvPr>
            <p:ph type="title"/>
          </p:nvPr>
        </p:nvSpPr>
        <p:spPr>
          <a:xfrm>
            <a:off x="381000" y="501219"/>
            <a:ext cx="5715000" cy="641781"/>
          </a:xfrm>
        </p:spPr>
        <p:txBody>
          <a:bodyPr/>
          <a:lstStyle/>
          <a:p>
            <a:r>
              <a:rPr lang="en-US" sz="2800" dirty="0" smtClean="0"/>
              <a:t>What does STAR Health Cover?</a:t>
            </a:r>
            <a:endParaRPr lang="en-US" sz="2800" dirty="0"/>
          </a:p>
        </p:txBody>
      </p:sp>
      <p:sp>
        <p:nvSpPr>
          <p:cNvPr id="151572" name="Rectangle 20"/>
          <p:cNvSpPr>
            <a:spLocks noGrp="1" noChangeArrowheads="1"/>
          </p:cNvSpPr>
          <p:nvPr>
            <p:ph sz="half" idx="4294967295"/>
          </p:nvPr>
        </p:nvSpPr>
        <p:spPr>
          <a:xfrm>
            <a:off x="4953000" y="1219200"/>
            <a:ext cx="4191000" cy="4724400"/>
          </a:xfrm>
          <a:prstGeom prst="rect">
            <a:avLst/>
          </a:prstGeom>
        </p:spPr>
        <p:txBody>
          <a:bodyPr/>
          <a:lstStyle/>
          <a:p>
            <a:endParaRPr lang="en-US" sz="1800" dirty="0" smtClean="0"/>
          </a:p>
          <a:p>
            <a:r>
              <a:rPr lang="en-US" sz="2200" dirty="0" smtClean="0">
                <a:solidFill>
                  <a:srgbClr val="9FA1A4"/>
                </a:solidFill>
                <a:latin typeface="+mj-lt"/>
              </a:rPr>
              <a:t>Physical Therapy</a:t>
            </a:r>
          </a:p>
          <a:p>
            <a:endParaRPr lang="en-US" sz="2200" dirty="0" smtClean="0">
              <a:solidFill>
                <a:srgbClr val="9FA1A4"/>
              </a:solidFill>
              <a:latin typeface="+mj-lt"/>
            </a:endParaRPr>
          </a:p>
          <a:p>
            <a:r>
              <a:rPr lang="en-US" sz="2200" dirty="0" smtClean="0">
                <a:solidFill>
                  <a:srgbClr val="9FA1A4"/>
                </a:solidFill>
                <a:latin typeface="+mj-lt"/>
              </a:rPr>
              <a:t>Lab Tests/X-Rays</a:t>
            </a:r>
          </a:p>
          <a:p>
            <a:endParaRPr lang="en-US" sz="2200" dirty="0" smtClean="0">
              <a:solidFill>
                <a:srgbClr val="9FA1A4"/>
              </a:solidFill>
              <a:latin typeface="+mj-lt"/>
            </a:endParaRPr>
          </a:p>
          <a:p>
            <a:r>
              <a:rPr lang="en-US" sz="2200" dirty="0" smtClean="0">
                <a:solidFill>
                  <a:srgbClr val="9FA1A4"/>
                </a:solidFill>
                <a:latin typeface="+mj-lt"/>
              </a:rPr>
              <a:t>Transplants</a:t>
            </a:r>
          </a:p>
          <a:p>
            <a:r>
              <a:rPr lang="en-US" sz="2200" dirty="0" smtClean="0">
                <a:solidFill>
                  <a:srgbClr val="9FA1A4"/>
                </a:solidFill>
                <a:latin typeface="+mj-lt"/>
              </a:rPr>
              <a:t>Family Planning</a:t>
            </a:r>
          </a:p>
          <a:p>
            <a:endParaRPr lang="en-US" sz="2200" dirty="0" smtClean="0">
              <a:solidFill>
                <a:srgbClr val="9FA1A4"/>
              </a:solidFill>
              <a:latin typeface="+mj-lt"/>
            </a:endParaRPr>
          </a:p>
          <a:p>
            <a:r>
              <a:rPr lang="en-US" sz="2200" dirty="0" smtClean="0">
                <a:solidFill>
                  <a:srgbClr val="9FA1A4"/>
                </a:solidFill>
                <a:latin typeface="+mj-lt"/>
              </a:rPr>
              <a:t>Personal Care Services</a:t>
            </a:r>
          </a:p>
          <a:p>
            <a:r>
              <a:rPr lang="en-US" sz="2200" dirty="0" smtClean="0">
                <a:solidFill>
                  <a:srgbClr val="9FA1A4"/>
                </a:solidFill>
                <a:latin typeface="+mj-lt"/>
              </a:rPr>
              <a:t>Disease Management</a:t>
            </a:r>
          </a:p>
          <a:p>
            <a:pPr lvl="1"/>
            <a:r>
              <a:rPr lang="en-US" sz="2200" dirty="0" smtClean="0">
                <a:solidFill>
                  <a:srgbClr val="9FA1A4"/>
                </a:solidFill>
                <a:latin typeface="+mj-lt"/>
              </a:rPr>
              <a:t>(Asthma, Diabetes)</a:t>
            </a:r>
          </a:p>
          <a:p>
            <a:pPr lvl="1"/>
            <a:endParaRPr lang="en-US" dirty="0" smtClean="0"/>
          </a:p>
          <a:p>
            <a:pPr lvl="1"/>
            <a:endParaRPr lang="en-US" dirty="0" smtClean="0"/>
          </a:p>
          <a:p>
            <a:endParaRPr lang="en-US" dirty="0" smtClean="0"/>
          </a:p>
        </p:txBody>
      </p:sp>
      <p:sp>
        <p:nvSpPr>
          <p:cNvPr id="12296" name="Text Box 22"/>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9</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a:latin typeface="Trebuchet MS" pitchFamily="34" charset="0"/>
            </a:endParaRPr>
          </a:p>
        </p:txBody>
      </p:sp>
      <p:sp>
        <p:nvSpPr>
          <p:cNvPr id="13315"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13316" name="Text Box 15"/>
          <p:cNvSpPr txBox="1">
            <a:spLocks noChangeArrowheads="1"/>
          </p:cNvSpPr>
          <p:nvPr/>
        </p:nvSpPr>
        <p:spPr bwMode="auto">
          <a:xfrm>
            <a:off x="228600" y="242888"/>
            <a:ext cx="876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endParaRPr lang="en-US" altLang="en-US" sz="3000" b="1">
              <a:latin typeface="Trebuchet MS" pitchFamily="34" charset="0"/>
            </a:endParaRPr>
          </a:p>
        </p:txBody>
      </p:sp>
      <p:sp>
        <p:nvSpPr>
          <p:cNvPr id="13317" name="Text Box 16"/>
          <p:cNvSpPr txBox="1">
            <a:spLocks noChangeAspect="1" noChangeArrowheads="1"/>
          </p:cNvSpPr>
          <p:nvPr/>
        </p:nvSpPr>
        <p:spPr bwMode="auto">
          <a:xfrm>
            <a:off x="304800" y="1660525"/>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rgbClr val="800000"/>
              </a:buClr>
              <a:buFontTx/>
              <a:buChar char="•"/>
            </a:pPr>
            <a:endParaRPr lang="en-US" altLang="en-US" sz="2000">
              <a:latin typeface="Trebuchet MS" pitchFamily="34" charset="0"/>
            </a:endParaRPr>
          </a:p>
        </p:txBody>
      </p:sp>
      <p:sp>
        <p:nvSpPr>
          <p:cNvPr id="13318" name="Text Box 17"/>
          <p:cNvSpPr txBox="1">
            <a:spLocks noChangeArrowheads="1"/>
          </p:cNvSpPr>
          <p:nvPr/>
        </p:nvSpPr>
        <p:spPr bwMode="auto">
          <a:xfrm>
            <a:off x="228600" y="2286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en-US" altLang="en-US" sz="3200" b="1">
                <a:latin typeface="Trebuchet MS" pitchFamily="34" charset="0"/>
              </a:rPr>
              <a:t>  </a:t>
            </a:r>
            <a:endParaRPr lang="en-US" altLang="en-US" sz="3600" b="1">
              <a:latin typeface="Trebuchet MS" pitchFamily="34" charset="0"/>
            </a:endParaRPr>
          </a:p>
        </p:txBody>
      </p:sp>
      <p:sp>
        <p:nvSpPr>
          <p:cNvPr id="13320" name="Rectangle 18"/>
          <p:cNvSpPr>
            <a:spLocks noGrp="1" noChangeArrowheads="1"/>
          </p:cNvSpPr>
          <p:nvPr>
            <p:ph idx="1"/>
          </p:nvPr>
        </p:nvSpPr>
        <p:spPr>
          <a:xfrm>
            <a:off x="381000" y="1524000"/>
            <a:ext cx="8458200" cy="3886200"/>
          </a:xfrm>
        </p:spPr>
        <p:txBody>
          <a:bodyPr>
            <a:normAutofit fontScale="92500" lnSpcReduction="10000"/>
          </a:bodyPr>
          <a:lstStyle/>
          <a:p>
            <a:pPr marL="457200" lvl="1" indent="0">
              <a:buNone/>
            </a:pPr>
            <a:r>
              <a:rPr lang="en-US" altLang="en-US" sz="2200" b="1" dirty="0" smtClean="0">
                <a:solidFill>
                  <a:srgbClr val="9FA1A4"/>
                </a:solidFill>
                <a:latin typeface="+mj-lt"/>
              </a:rPr>
              <a:t>Behavioral Health – Mental Health &amp; Substance Abuse Benefits</a:t>
            </a:r>
          </a:p>
          <a:p>
            <a:pPr lvl="1">
              <a:buFont typeface="Arial" panose="020B0604020202020204" pitchFamily="34" charset="0"/>
              <a:buChar char="•"/>
            </a:pPr>
            <a:r>
              <a:rPr lang="en-US" altLang="en-US" sz="2200" dirty="0" smtClean="0">
                <a:solidFill>
                  <a:srgbClr val="9FA1A4"/>
                </a:solidFill>
                <a:latin typeface="+mj-lt"/>
              </a:rPr>
              <a:t>Inpatient </a:t>
            </a:r>
          </a:p>
          <a:p>
            <a:pPr lvl="1">
              <a:buFont typeface="Arial" panose="020B0604020202020204" pitchFamily="34" charset="0"/>
              <a:buChar char="•"/>
            </a:pPr>
            <a:r>
              <a:rPr lang="en-US" altLang="en-US" sz="2200" dirty="0" smtClean="0">
                <a:solidFill>
                  <a:srgbClr val="9FA1A4"/>
                </a:solidFill>
                <a:latin typeface="+mj-lt"/>
              </a:rPr>
              <a:t>Partial Hospitalization</a:t>
            </a:r>
          </a:p>
          <a:p>
            <a:pPr lvl="1">
              <a:buFont typeface="Arial" panose="020B0604020202020204" pitchFamily="34" charset="0"/>
              <a:buChar char="•"/>
            </a:pPr>
            <a:r>
              <a:rPr lang="en-US" altLang="en-US" sz="2200" dirty="0" smtClean="0">
                <a:solidFill>
                  <a:srgbClr val="9FA1A4"/>
                </a:solidFill>
                <a:latin typeface="+mj-lt"/>
              </a:rPr>
              <a:t>Intensive Outpatient</a:t>
            </a:r>
          </a:p>
          <a:p>
            <a:pPr lvl="1">
              <a:buFont typeface="Arial" panose="020B0604020202020204" pitchFamily="34" charset="0"/>
              <a:buChar char="•"/>
            </a:pPr>
            <a:r>
              <a:rPr lang="en-US" altLang="en-US" sz="2200" dirty="0" smtClean="0">
                <a:solidFill>
                  <a:srgbClr val="9FA1A4"/>
                </a:solidFill>
                <a:latin typeface="+mj-lt"/>
              </a:rPr>
              <a:t>Day Treatment</a:t>
            </a:r>
          </a:p>
          <a:p>
            <a:pPr lvl="1">
              <a:buFont typeface="Arial" panose="020B0604020202020204" pitchFamily="34" charset="0"/>
              <a:buChar char="•"/>
            </a:pPr>
            <a:r>
              <a:rPr lang="en-US" altLang="en-US" sz="2200" dirty="0" smtClean="0">
                <a:solidFill>
                  <a:srgbClr val="9FA1A4"/>
                </a:solidFill>
                <a:latin typeface="+mj-lt"/>
              </a:rPr>
              <a:t>Disease Management: Intellectual Developmental Disability Case Management</a:t>
            </a:r>
          </a:p>
          <a:p>
            <a:pPr lvl="1">
              <a:buFont typeface="Arial" panose="020B0604020202020204" pitchFamily="34" charset="0"/>
              <a:buChar char="•"/>
            </a:pPr>
            <a:r>
              <a:rPr lang="en-US" altLang="en-US" sz="2200" dirty="0" smtClean="0">
                <a:solidFill>
                  <a:srgbClr val="9FA1A4"/>
                </a:solidFill>
                <a:latin typeface="+mj-lt"/>
              </a:rPr>
              <a:t>Rehabilitative                                     </a:t>
            </a:r>
          </a:p>
          <a:p>
            <a:pPr lvl="1">
              <a:buFont typeface="Arial" panose="020B0604020202020204" pitchFamily="34" charset="0"/>
              <a:buChar char="•"/>
            </a:pPr>
            <a:r>
              <a:rPr lang="en-US" altLang="en-US" sz="2200" dirty="0" smtClean="0">
                <a:solidFill>
                  <a:srgbClr val="9FA1A4"/>
                </a:solidFill>
                <a:latin typeface="+mj-lt"/>
              </a:rPr>
              <a:t>Outpatient Therapy                            </a:t>
            </a:r>
            <a:endParaRPr lang="en-US" altLang="en-US" sz="2200" dirty="0">
              <a:solidFill>
                <a:srgbClr val="9FA1A4"/>
              </a:solidFill>
              <a:latin typeface="+mj-lt"/>
            </a:endParaRPr>
          </a:p>
          <a:p>
            <a:pPr lvl="1">
              <a:buFont typeface="Arial" panose="020B0604020202020204" pitchFamily="34" charset="0"/>
              <a:buChar char="•"/>
            </a:pPr>
            <a:r>
              <a:rPr lang="en-US" altLang="en-US" sz="2200" dirty="0" smtClean="0">
                <a:solidFill>
                  <a:srgbClr val="9FA1A4"/>
                </a:solidFill>
                <a:latin typeface="+mj-lt"/>
              </a:rPr>
              <a:t>Telemedicine                                      </a:t>
            </a:r>
            <a:endParaRPr lang="en-US" altLang="en-US" sz="2200" dirty="0">
              <a:solidFill>
                <a:srgbClr val="9FA1A4"/>
              </a:solidFill>
              <a:latin typeface="+mj-lt"/>
            </a:endParaRPr>
          </a:p>
          <a:p>
            <a:pPr lvl="1">
              <a:buFont typeface="Arial" panose="020B0604020202020204" pitchFamily="34" charset="0"/>
              <a:buChar char="•"/>
            </a:pPr>
            <a:r>
              <a:rPr lang="en-US" altLang="en-US" sz="2200" dirty="0" smtClean="0">
                <a:solidFill>
                  <a:srgbClr val="9FA1A4"/>
                </a:solidFill>
                <a:latin typeface="+mj-lt"/>
              </a:rPr>
              <a:t>Observation                                     </a:t>
            </a:r>
          </a:p>
          <a:p>
            <a:pPr lvl="1"/>
            <a:endParaRPr lang="en-US" altLang="en-US" dirty="0" smtClean="0"/>
          </a:p>
        </p:txBody>
      </p:sp>
      <p:sp>
        <p:nvSpPr>
          <p:cNvPr id="13322" name="Text Box 20"/>
          <p:cNvSpPr txBox="1">
            <a:spLocks noChangeArrowheads="1"/>
          </p:cNvSpPr>
          <p:nvPr/>
        </p:nvSpPr>
        <p:spPr bwMode="auto">
          <a:xfrm>
            <a:off x="8382000" y="6477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10	</a:t>
            </a:r>
          </a:p>
        </p:txBody>
      </p:sp>
      <p:sp>
        <p:nvSpPr>
          <p:cNvPr id="2" name="TextBox 1"/>
          <p:cNvSpPr txBox="1"/>
          <p:nvPr/>
        </p:nvSpPr>
        <p:spPr>
          <a:xfrm>
            <a:off x="228600" y="152400"/>
            <a:ext cx="7543800" cy="646113"/>
          </a:xfrm>
          <a:prstGeom prst="rect">
            <a:avLst/>
          </a:prstGeom>
          <a:noFill/>
        </p:spPr>
        <p:txBody>
          <a:bodyPr>
            <a:spAutoFit/>
          </a:bodyPr>
          <a:lstStyle/>
          <a:p>
            <a:pPr>
              <a:defRPr/>
            </a:pPr>
            <a:r>
              <a:rPr lang="en-US" sz="3600" b="1" dirty="0">
                <a:solidFill>
                  <a:srgbClr val="CB177D"/>
                </a:solidFill>
                <a:latin typeface="+mj-lt"/>
              </a:rPr>
              <a:t>What Does Star Health Cover?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14339" name="Text Box 5"/>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14340" name="Rectangle 14"/>
          <p:cNvSpPr>
            <a:spLocks noChangeArrowheads="1"/>
          </p:cNvSpPr>
          <p:nvPr/>
        </p:nvSpPr>
        <p:spPr bwMode="auto">
          <a:xfrm>
            <a:off x="228600" y="1143000"/>
            <a:ext cx="8229600" cy="411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14341" name="Text Box 18"/>
          <p:cNvSpPr txBox="1">
            <a:spLocks noChangeArrowheads="1"/>
          </p:cNvSpPr>
          <p:nvPr/>
        </p:nvSpPr>
        <p:spPr bwMode="auto">
          <a:xfrm>
            <a:off x="8305800" y="6477000"/>
            <a:ext cx="685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11 	</a:t>
            </a:r>
          </a:p>
        </p:txBody>
      </p:sp>
      <p:sp>
        <p:nvSpPr>
          <p:cNvPr id="14342" name="Rectangle 22"/>
          <p:cNvSpPr>
            <a:spLocks noChangeArrowheads="1"/>
          </p:cNvSpPr>
          <p:nvPr/>
        </p:nvSpPr>
        <p:spPr bwMode="auto">
          <a:xfrm>
            <a:off x="0"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ltLang="en-US"/>
          </a:p>
        </p:txBody>
      </p:sp>
      <p:sp>
        <p:nvSpPr>
          <p:cNvPr id="14343" name="Rectangle 23"/>
          <p:cNvSpPr>
            <a:spLocks noChangeArrowheads="1"/>
          </p:cNvSpPr>
          <p:nvPr/>
        </p:nvSpPr>
        <p:spPr bwMode="auto">
          <a:xfrm>
            <a:off x="0" y="2709863"/>
            <a:ext cx="914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ltLang="en-US"/>
          </a:p>
        </p:txBody>
      </p:sp>
      <p:sp>
        <p:nvSpPr>
          <p:cNvPr id="13324" name="Text Box 24"/>
          <p:cNvSpPr txBox="1">
            <a:spLocks noChangeArrowheads="1"/>
          </p:cNvSpPr>
          <p:nvPr/>
        </p:nvSpPr>
        <p:spPr bwMode="auto">
          <a:xfrm>
            <a:off x="19050" y="4600575"/>
            <a:ext cx="8763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defRPr/>
            </a:pPr>
            <a:endParaRPr lang="en-US" sz="1200" dirty="0" smtClean="0">
              <a:solidFill>
                <a:schemeClr val="accent2">
                  <a:lumMod val="75000"/>
                </a:schemeClr>
              </a:solidFill>
              <a:latin typeface="Trebuchet MS" pitchFamily="34" charset="0"/>
            </a:endParaRPr>
          </a:p>
          <a:p>
            <a:pPr eaLnBrk="1" hangingPunct="1">
              <a:spcBef>
                <a:spcPct val="20000"/>
              </a:spcBef>
              <a:defRPr/>
            </a:pPr>
            <a:r>
              <a:rPr lang="en-US" sz="2000" dirty="0" smtClean="0">
                <a:solidFill>
                  <a:schemeClr val="accent2">
                    <a:lumMod val="75000"/>
                  </a:schemeClr>
                </a:solidFill>
                <a:latin typeface="+mn-lt"/>
              </a:rPr>
              <a:t>      If you lose your Superior ID card or need to choose a new Primary Care Provider, please call Member Services at </a:t>
            </a:r>
            <a:r>
              <a:rPr lang="en-US" sz="2000" b="1" dirty="0" smtClean="0">
                <a:solidFill>
                  <a:schemeClr val="accent2">
                    <a:lumMod val="75000"/>
                  </a:schemeClr>
                </a:solidFill>
                <a:latin typeface="+mn-lt"/>
              </a:rPr>
              <a:t>1-866-912-6283.  </a:t>
            </a:r>
            <a:r>
              <a:rPr lang="en-US" sz="2000" dirty="0" smtClean="0">
                <a:solidFill>
                  <a:schemeClr val="accent2">
                    <a:lumMod val="75000"/>
                  </a:schemeClr>
                </a:solidFill>
                <a:latin typeface="+mn-lt"/>
              </a:rPr>
              <a:t>A new ID card will be mailed to you.</a:t>
            </a:r>
          </a:p>
          <a:p>
            <a:pPr algn="ctr" eaLnBrk="1" hangingPunct="1">
              <a:spcBef>
                <a:spcPct val="50000"/>
              </a:spcBef>
              <a:defRPr/>
            </a:pPr>
            <a:endParaRPr lang="en-US" sz="2000" dirty="0" smtClean="0">
              <a:latin typeface="Trebuchet MS" pitchFamily="34" charset="0"/>
            </a:endParaRPr>
          </a:p>
        </p:txBody>
      </p:sp>
      <p:sp>
        <p:nvSpPr>
          <p:cNvPr id="13325" name="Text Box 25"/>
          <p:cNvSpPr txBox="1">
            <a:spLocks noChangeArrowheads="1"/>
          </p:cNvSpPr>
          <p:nvPr/>
        </p:nvSpPr>
        <p:spPr bwMode="auto">
          <a:xfrm>
            <a:off x="246063" y="914400"/>
            <a:ext cx="577373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defRPr/>
            </a:pPr>
            <a:r>
              <a:rPr lang="en-US" sz="1800" b="1" dirty="0" smtClean="0">
                <a:solidFill>
                  <a:schemeClr val="accent2">
                    <a:lumMod val="75000"/>
                  </a:schemeClr>
                </a:solidFill>
                <a:latin typeface="+mn-lt"/>
              </a:rPr>
              <a:t>You will receive your own individual </a:t>
            </a:r>
          </a:p>
          <a:p>
            <a:pPr eaLnBrk="1" hangingPunct="1">
              <a:spcBef>
                <a:spcPct val="50000"/>
              </a:spcBef>
              <a:defRPr/>
            </a:pPr>
            <a:r>
              <a:rPr lang="en-US" sz="1800" b="1" dirty="0">
                <a:solidFill>
                  <a:schemeClr val="accent2">
                    <a:lumMod val="75000"/>
                  </a:schemeClr>
                </a:solidFill>
                <a:latin typeface="+mn-lt"/>
              </a:rPr>
              <a:t> </a:t>
            </a:r>
            <a:r>
              <a:rPr lang="en-US" sz="1800" b="1" dirty="0" smtClean="0">
                <a:solidFill>
                  <a:schemeClr val="accent2">
                    <a:lumMod val="75000"/>
                  </a:schemeClr>
                </a:solidFill>
                <a:latin typeface="+mn-lt"/>
              </a:rPr>
              <a:t>Superior Health Plan ID Card</a:t>
            </a:r>
          </a:p>
        </p:txBody>
      </p:sp>
      <p:sp>
        <p:nvSpPr>
          <p:cNvPr id="9" name="Title 8"/>
          <p:cNvSpPr>
            <a:spLocks noGrp="1"/>
          </p:cNvSpPr>
          <p:nvPr>
            <p:ph type="title"/>
          </p:nvPr>
        </p:nvSpPr>
        <p:spPr>
          <a:xfrm>
            <a:off x="381000" y="228600"/>
            <a:ext cx="5715000" cy="609599"/>
          </a:xfrm>
        </p:spPr>
        <p:txBody>
          <a:bodyPr/>
          <a:lstStyle/>
          <a:p>
            <a:r>
              <a:rPr lang="en-US" sz="2200" dirty="0" smtClean="0"/>
              <a:t>What do I Need to Access</a:t>
            </a:r>
            <a:r>
              <a:rPr lang="en-US" dirty="0" smtClean="0"/>
              <a:t> </a:t>
            </a:r>
            <a:r>
              <a:rPr lang="en-US" sz="2200" dirty="0" smtClean="0"/>
              <a:t>Services?</a:t>
            </a:r>
            <a:endParaRPr lang="en-US" sz="2200" dirty="0"/>
          </a:p>
        </p:txBody>
      </p:sp>
      <p:pic>
        <p:nvPicPr>
          <p:cNvPr id="1027" name="Picture 3" descr="C:\Users\mcation\Desktop\STAR Health ID 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189" y="1905000"/>
            <a:ext cx="4247611"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cation\Desktop\STAR Health ID 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1747209"/>
            <a:ext cx="4724400" cy="3053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914400"/>
            <a:ext cx="9144000" cy="5791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15363" name="Line 5"/>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15365" name="Rectangle 15"/>
          <p:cNvSpPr>
            <a:spLocks noChangeArrowheads="1"/>
          </p:cNvSpPr>
          <p:nvPr/>
        </p:nvSpPr>
        <p:spPr bwMode="auto">
          <a:xfrm>
            <a:off x="228600" y="1143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13326" name="Rectangle 17"/>
          <p:cNvSpPr>
            <a:spLocks noGrp="1" noChangeArrowheads="1"/>
          </p:cNvSpPr>
          <p:nvPr>
            <p:ph idx="1"/>
          </p:nvPr>
        </p:nvSpPr>
        <p:spPr>
          <a:xfrm>
            <a:off x="381000" y="1676400"/>
            <a:ext cx="8458200" cy="4343400"/>
          </a:xfrm>
        </p:spPr>
        <p:txBody>
          <a:bodyPr>
            <a:normAutofit fontScale="92500" lnSpcReduction="10000"/>
          </a:bodyPr>
          <a:lstStyle/>
          <a:p>
            <a:r>
              <a:rPr lang="en-US" sz="2600" dirty="0" smtClean="0">
                <a:latin typeface="+mj-lt"/>
              </a:rPr>
              <a:t>Your Primary Care Provider (PCP) will help you take care of all your health care needs.  You can choose your Primary Care Provider or one can be assigned to you.  You can pick from:</a:t>
            </a:r>
          </a:p>
          <a:p>
            <a:pPr lvl="1"/>
            <a:r>
              <a:rPr lang="en-US" sz="2600" dirty="0" smtClean="0">
                <a:solidFill>
                  <a:schemeClr val="bg2">
                    <a:lumMod val="50000"/>
                  </a:schemeClr>
                </a:solidFill>
                <a:latin typeface="+mj-lt"/>
              </a:rPr>
              <a:t>Pediatricians (only see children)</a:t>
            </a:r>
          </a:p>
          <a:p>
            <a:pPr lvl="1"/>
            <a:r>
              <a:rPr lang="en-US" sz="2600" dirty="0" smtClean="0">
                <a:solidFill>
                  <a:schemeClr val="bg2">
                    <a:lumMod val="50000"/>
                  </a:schemeClr>
                </a:solidFill>
                <a:latin typeface="+mj-lt"/>
              </a:rPr>
              <a:t>General/Family Practice (they see everyone in your family)</a:t>
            </a:r>
          </a:p>
          <a:p>
            <a:pPr lvl="1"/>
            <a:r>
              <a:rPr lang="en-US" sz="2600" dirty="0" smtClean="0">
                <a:solidFill>
                  <a:schemeClr val="bg2">
                    <a:lumMod val="50000"/>
                  </a:schemeClr>
                </a:solidFill>
                <a:latin typeface="+mj-lt"/>
              </a:rPr>
              <a:t>Internal Medicine (they usually see adults)</a:t>
            </a:r>
          </a:p>
          <a:p>
            <a:pPr lvl="1"/>
            <a:r>
              <a:rPr lang="en-US" sz="2600" dirty="0" smtClean="0">
                <a:solidFill>
                  <a:schemeClr val="bg2">
                    <a:lumMod val="50000"/>
                  </a:schemeClr>
                </a:solidFill>
                <a:latin typeface="+mj-lt"/>
              </a:rPr>
              <a:t>OB/GYNs (they see females)</a:t>
            </a:r>
          </a:p>
          <a:p>
            <a:pPr lvl="1"/>
            <a:r>
              <a:rPr lang="en-US" sz="2600" dirty="0" smtClean="0">
                <a:solidFill>
                  <a:schemeClr val="bg2">
                    <a:lumMod val="50000"/>
                  </a:schemeClr>
                </a:solidFill>
                <a:latin typeface="+mj-lt"/>
              </a:rPr>
              <a:t>Federally Qualified Health Centers </a:t>
            </a:r>
          </a:p>
          <a:p>
            <a:pPr lvl="1"/>
            <a:r>
              <a:rPr lang="en-US" sz="2600" dirty="0" smtClean="0">
                <a:solidFill>
                  <a:schemeClr val="bg2">
                    <a:lumMod val="50000"/>
                  </a:schemeClr>
                </a:solidFill>
                <a:latin typeface="+mj-lt"/>
              </a:rPr>
              <a:t>Health Clinics</a:t>
            </a:r>
          </a:p>
          <a:p>
            <a:endParaRPr lang="en-US" dirty="0" smtClean="0"/>
          </a:p>
        </p:txBody>
      </p:sp>
      <p:sp>
        <p:nvSpPr>
          <p:cNvPr id="7" name="Title 6"/>
          <p:cNvSpPr>
            <a:spLocks noGrp="1"/>
          </p:cNvSpPr>
          <p:nvPr>
            <p:ph type="title"/>
          </p:nvPr>
        </p:nvSpPr>
        <p:spPr/>
        <p:txBody>
          <a:bodyPr/>
          <a:lstStyle/>
          <a:p>
            <a:r>
              <a:rPr lang="en-US" dirty="0" smtClean="0"/>
              <a:t>What is a Primary Care Provider (PCP)?</a:t>
            </a:r>
            <a:endParaRPr lang="en-US" dirty="0"/>
          </a:p>
        </p:txBody>
      </p:sp>
      <p:sp>
        <p:nvSpPr>
          <p:cNvPr id="15367" name="Text Box 19"/>
          <p:cNvSpPr txBox="1">
            <a:spLocks noChangeArrowheads="1"/>
          </p:cNvSpPr>
          <p:nvPr/>
        </p:nvSpPr>
        <p:spPr bwMode="auto">
          <a:xfrm>
            <a:off x="8305800" y="6469063"/>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12</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Your Primary Care Provider will send you to a Specialist if needed.  A Specialist is a health care Provider who provides “specialized” care for specific conditions and illnesses.  Your Primary Care Provider will give you a “referral” to see a Specialist.</a:t>
            </a:r>
          </a:p>
          <a:p>
            <a:r>
              <a:rPr lang="en-US" sz="2400" dirty="0" smtClean="0"/>
              <a:t>Remember, you must see a STAR Health Provider for your health care needs.  If you need to see a health care Provider who is not in the STAR Health Provider network, that health care Provider needs to call us for an “out of network” authorization before you are seen.</a:t>
            </a:r>
          </a:p>
          <a:p>
            <a:endParaRPr lang="en-US" dirty="0"/>
          </a:p>
        </p:txBody>
      </p:sp>
      <p:sp>
        <p:nvSpPr>
          <p:cNvPr id="16386" name="Title 1"/>
          <p:cNvSpPr>
            <a:spLocks noGrp="1"/>
          </p:cNvSpPr>
          <p:nvPr>
            <p:ph type="title"/>
          </p:nvPr>
        </p:nvSpPr>
        <p:spPr/>
        <p:txBody>
          <a:bodyPr/>
          <a:lstStyle/>
          <a:p>
            <a:r>
              <a:rPr lang="en-US" altLang="en-US" dirty="0" smtClean="0"/>
              <a:t>What is a Primary Care Provider (PCP)?</a:t>
            </a:r>
            <a:br>
              <a:rPr lang="en-US" altLang="en-US" dirty="0" smtClean="0"/>
            </a:br>
            <a:r>
              <a:rPr lang="en-US" altLang="en-US" dirty="0" smtClean="0"/>
              <a:t/>
            </a:r>
            <a:br>
              <a:rPr lang="en-US" altLang="en-US" dirty="0" smtClean="0"/>
            </a:b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17411" name="Text Box 5"/>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17412" name="Text Box 12"/>
          <p:cNvSpPr txBox="1">
            <a:spLocks noChangeArrowheads="1"/>
          </p:cNvSpPr>
          <p:nvPr/>
        </p:nvSpPr>
        <p:spPr bwMode="auto">
          <a:xfrm>
            <a:off x="228600" y="242888"/>
            <a:ext cx="876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endParaRPr lang="en-US" altLang="en-US" sz="3000" b="1">
              <a:latin typeface="Trebuchet MS" pitchFamily="34" charset="0"/>
            </a:endParaRPr>
          </a:p>
        </p:txBody>
      </p:sp>
      <p:sp>
        <p:nvSpPr>
          <p:cNvPr id="15366" name="Rectangle 13"/>
          <p:cNvSpPr>
            <a:spLocks noChangeArrowheads="1"/>
          </p:cNvSpPr>
          <p:nvPr/>
        </p:nvSpPr>
        <p:spPr bwMode="auto">
          <a:xfrm>
            <a:off x="228600" y="1447800"/>
            <a:ext cx="87630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7B0109"/>
              </a:buClr>
              <a:defRPr/>
            </a:pPr>
            <a:r>
              <a:rPr lang="en-US" sz="1800" dirty="0">
                <a:solidFill>
                  <a:schemeClr val="bg2">
                    <a:lumMod val="50000"/>
                  </a:schemeClr>
                </a:solidFill>
                <a:latin typeface="+mj-lt"/>
              </a:rPr>
              <a:t>If you need help at any time accessing and/or coordinating any health care service,  please call </a:t>
            </a:r>
          </a:p>
          <a:p>
            <a:pPr marL="342900" indent="-342900">
              <a:spcBef>
                <a:spcPct val="20000"/>
              </a:spcBef>
              <a:buClr>
                <a:srgbClr val="7B0109"/>
              </a:buClr>
              <a:defRPr/>
            </a:pPr>
            <a:r>
              <a:rPr lang="en-US" sz="1800" dirty="0">
                <a:solidFill>
                  <a:schemeClr val="bg2">
                    <a:lumMod val="50000"/>
                  </a:schemeClr>
                </a:solidFill>
                <a:latin typeface="+mj-lt"/>
              </a:rPr>
              <a:t/>
            </a:r>
            <a:br>
              <a:rPr lang="en-US" sz="1800" dirty="0">
                <a:solidFill>
                  <a:schemeClr val="bg2">
                    <a:lumMod val="50000"/>
                  </a:schemeClr>
                </a:solidFill>
                <a:latin typeface="+mj-lt"/>
              </a:rPr>
            </a:br>
            <a:r>
              <a:rPr lang="en-US" sz="1800" dirty="0">
                <a:solidFill>
                  <a:schemeClr val="bg2">
                    <a:lumMod val="50000"/>
                  </a:schemeClr>
                </a:solidFill>
                <a:latin typeface="+mj-lt"/>
              </a:rPr>
              <a:t>Physical Health - SHP Member Services at </a:t>
            </a:r>
            <a:r>
              <a:rPr lang="en-US" sz="1800" b="1" dirty="0">
                <a:solidFill>
                  <a:schemeClr val="bg2">
                    <a:lumMod val="50000"/>
                  </a:schemeClr>
                </a:solidFill>
                <a:latin typeface="+mj-lt"/>
              </a:rPr>
              <a:t>1-866-912-6283</a:t>
            </a:r>
            <a:r>
              <a:rPr lang="en-US" sz="1800" dirty="0">
                <a:solidFill>
                  <a:schemeClr val="bg2">
                    <a:lumMod val="50000"/>
                  </a:schemeClr>
                </a:solidFill>
                <a:latin typeface="+mj-lt"/>
              </a:rPr>
              <a:t> </a:t>
            </a:r>
          </a:p>
          <a:p>
            <a:pPr marL="342900" indent="-342900">
              <a:spcBef>
                <a:spcPct val="20000"/>
              </a:spcBef>
              <a:buClr>
                <a:srgbClr val="7B0109"/>
              </a:buClr>
              <a:defRPr/>
            </a:pPr>
            <a:r>
              <a:rPr lang="en-US" sz="1800" dirty="0">
                <a:solidFill>
                  <a:schemeClr val="bg2">
                    <a:lumMod val="50000"/>
                  </a:schemeClr>
                </a:solidFill>
                <a:latin typeface="+mj-lt"/>
              </a:rPr>
              <a:t>      Behavioral Health – </a:t>
            </a:r>
            <a:r>
              <a:rPr lang="en-US" sz="1800" dirty="0" err="1">
                <a:solidFill>
                  <a:schemeClr val="bg2">
                    <a:lumMod val="50000"/>
                  </a:schemeClr>
                </a:solidFill>
                <a:latin typeface="+mj-lt"/>
              </a:rPr>
              <a:t>Cenpatico</a:t>
            </a:r>
            <a:r>
              <a:rPr lang="en-US" sz="1800" dirty="0">
                <a:solidFill>
                  <a:schemeClr val="bg2">
                    <a:lumMod val="50000"/>
                  </a:schemeClr>
                </a:solidFill>
                <a:latin typeface="+mj-lt"/>
              </a:rPr>
              <a:t> Member Services at </a:t>
            </a:r>
            <a:r>
              <a:rPr lang="en-US" sz="1800" b="1" dirty="0">
                <a:solidFill>
                  <a:schemeClr val="bg2">
                    <a:lumMod val="50000"/>
                  </a:schemeClr>
                </a:solidFill>
                <a:latin typeface="+mj-lt"/>
              </a:rPr>
              <a:t>1-866-218-8263</a:t>
            </a:r>
          </a:p>
          <a:p>
            <a:pPr marL="342900" indent="-342900">
              <a:spcBef>
                <a:spcPct val="20000"/>
              </a:spcBef>
              <a:buClr>
                <a:srgbClr val="7B0109"/>
              </a:buClr>
              <a:defRPr/>
            </a:pPr>
            <a:r>
              <a:rPr lang="en-US" sz="1800" dirty="0">
                <a:solidFill>
                  <a:schemeClr val="bg2">
                    <a:lumMod val="50000"/>
                  </a:schemeClr>
                </a:solidFill>
                <a:latin typeface="+mj-lt"/>
              </a:rPr>
              <a:t/>
            </a:r>
            <a:br>
              <a:rPr lang="en-US" sz="1800" dirty="0">
                <a:solidFill>
                  <a:schemeClr val="bg2">
                    <a:lumMod val="50000"/>
                  </a:schemeClr>
                </a:solidFill>
                <a:latin typeface="+mj-lt"/>
              </a:rPr>
            </a:br>
            <a:r>
              <a:rPr lang="en-US" sz="1800" dirty="0">
                <a:solidFill>
                  <a:schemeClr val="bg2">
                    <a:lumMod val="50000"/>
                  </a:schemeClr>
                </a:solidFill>
                <a:latin typeface="+mj-lt"/>
              </a:rPr>
              <a:t>We are here to help you 24 hours a day, 7 days a week</a:t>
            </a:r>
          </a:p>
          <a:p>
            <a:pPr marL="742950" lvl="1" indent="-285750">
              <a:spcBef>
                <a:spcPct val="20000"/>
              </a:spcBef>
              <a:defRPr/>
            </a:pPr>
            <a:r>
              <a:rPr lang="en-US" sz="1800" dirty="0">
                <a:solidFill>
                  <a:schemeClr val="bg2">
                    <a:lumMod val="50000"/>
                  </a:schemeClr>
                </a:solidFill>
                <a:latin typeface="+mj-lt"/>
              </a:rPr>
              <a:t>      -   Locating health care providers in your area</a:t>
            </a:r>
          </a:p>
          <a:p>
            <a:pPr marL="742950" lvl="1" indent="-285750">
              <a:spcBef>
                <a:spcPct val="20000"/>
              </a:spcBef>
              <a:defRPr/>
            </a:pPr>
            <a:r>
              <a:rPr lang="en-US" sz="1800" dirty="0">
                <a:solidFill>
                  <a:schemeClr val="bg2">
                    <a:lumMod val="50000"/>
                  </a:schemeClr>
                </a:solidFill>
                <a:latin typeface="+mj-lt"/>
              </a:rPr>
              <a:t>      -   Helping you make an appointment</a:t>
            </a:r>
          </a:p>
          <a:p>
            <a:pPr marL="742950" lvl="1" indent="-285750">
              <a:spcBef>
                <a:spcPct val="20000"/>
              </a:spcBef>
              <a:defRPr/>
            </a:pPr>
            <a:r>
              <a:rPr lang="en-US" sz="1800" dirty="0">
                <a:solidFill>
                  <a:schemeClr val="bg2">
                    <a:lumMod val="50000"/>
                  </a:schemeClr>
                </a:solidFill>
                <a:latin typeface="+mj-lt"/>
              </a:rPr>
              <a:t>      -   Understanding your health care needs</a:t>
            </a:r>
          </a:p>
          <a:p>
            <a:pPr marL="742950" lvl="1" indent="-285750">
              <a:spcBef>
                <a:spcPct val="20000"/>
              </a:spcBef>
              <a:defRPr/>
            </a:pPr>
            <a:r>
              <a:rPr lang="en-US" sz="1800" dirty="0">
                <a:solidFill>
                  <a:schemeClr val="bg2">
                    <a:lumMod val="50000"/>
                  </a:schemeClr>
                </a:solidFill>
                <a:latin typeface="+mj-lt"/>
              </a:rPr>
              <a:t>      -   Helping you with other social services</a:t>
            </a:r>
          </a:p>
          <a:p>
            <a:pPr marL="742950" lvl="1" indent="-285750">
              <a:spcBef>
                <a:spcPct val="20000"/>
              </a:spcBef>
              <a:defRPr/>
            </a:pPr>
            <a:r>
              <a:rPr lang="en-US" sz="1800" dirty="0">
                <a:solidFill>
                  <a:schemeClr val="bg2">
                    <a:lumMod val="50000"/>
                  </a:schemeClr>
                </a:solidFill>
                <a:latin typeface="+mj-lt"/>
              </a:rPr>
              <a:t>      -   Accessing many other services such as WIC,TANF, etc.</a:t>
            </a:r>
          </a:p>
          <a:p>
            <a:pPr marL="742950" lvl="1" indent="-285750">
              <a:spcBef>
                <a:spcPct val="20000"/>
              </a:spcBef>
              <a:defRPr/>
            </a:pPr>
            <a:r>
              <a:rPr lang="en-US" sz="1800" dirty="0">
                <a:solidFill>
                  <a:schemeClr val="bg2">
                    <a:lumMod val="50000"/>
                  </a:schemeClr>
                </a:solidFill>
                <a:latin typeface="+mj-lt"/>
              </a:rPr>
              <a:t>      -   Choosing a Primary Care Provider</a:t>
            </a:r>
          </a:p>
          <a:p>
            <a:pPr marL="742950" lvl="1" indent="-285750">
              <a:spcBef>
                <a:spcPct val="20000"/>
              </a:spcBef>
              <a:defRPr/>
            </a:pPr>
            <a:r>
              <a:rPr lang="en-US" sz="1800" dirty="0">
                <a:solidFill>
                  <a:schemeClr val="bg2">
                    <a:lumMod val="50000"/>
                  </a:schemeClr>
                </a:solidFill>
                <a:latin typeface="+mj-lt"/>
              </a:rPr>
              <a:t>                                            …and much, much more!</a:t>
            </a:r>
          </a:p>
          <a:p>
            <a:pPr marL="742950" lvl="1" indent="-285750">
              <a:spcBef>
                <a:spcPct val="20000"/>
              </a:spcBef>
              <a:buClr>
                <a:srgbClr val="7B0109"/>
              </a:buClr>
              <a:buFontTx/>
              <a:buChar char="–"/>
              <a:defRPr/>
            </a:pPr>
            <a:endParaRPr lang="en-US" sz="2000" dirty="0">
              <a:latin typeface="Trebuchet MS" pitchFamily="34" charset="0"/>
            </a:endParaRPr>
          </a:p>
        </p:txBody>
      </p:sp>
      <p:sp>
        <p:nvSpPr>
          <p:cNvPr id="17414" name="Text Box 14"/>
          <p:cNvSpPr txBox="1">
            <a:spLocks noChangeArrowheads="1"/>
          </p:cNvSpPr>
          <p:nvPr/>
        </p:nvSpPr>
        <p:spPr bwMode="auto">
          <a:xfrm>
            <a:off x="228600" y="2286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en-US" altLang="en-US" sz="3200" b="1">
                <a:latin typeface="Trebuchet MS" pitchFamily="34" charset="0"/>
              </a:rPr>
              <a:t>  </a:t>
            </a:r>
            <a:endParaRPr lang="en-US" altLang="en-US" sz="3600" b="1">
              <a:latin typeface="Trebuchet MS" pitchFamily="34" charset="0"/>
            </a:endParaRPr>
          </a:p>
        </p:txBody>
      </p:sp>
      <p:sp>
        <p:nvSpPr>
          <p:cNvPr id="174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ltLang="en-US"/>
          </a:p>
        </p:txBody>
      </p:sp>
      <p:sp>
        <p:nvSpPr>
          <p:cNvPr id="390160" name="Rectangle 16"/>
          <p:cNvSpPr>
            <a:spLocks noGrp="1" noChangeArrowheads="1"/>
          </p:cNvSpPr>
          <p:nvPr>
            <p:ph idx="1"/>
          </p:nvPr>
        </p:nvSpPr>
        <p:spPr>
          <a:xfrm>
            <a:off x="228600" y="1447800"/>
            <a:ext cx="8610600" cy="4800600"/>
          </a:xfrm>
        </p:spPr>
        <p:txBody>
          <a:bodyPr rtlCol="0">
            <a:normAutofit/>
          </a:bodyPr>
          <a:lstStyle/>
          <a:p>
            <a:pPr lvl="1" eaLnBrk="1" fontAlgn="auto" hangingPunct="1">
              <a:spcAft>
                <a:spcPts val="0"/>
              </a:spcAft>
              <a:buFontTx/>
              <a:buNone/>
              <a:defRPr/>
            </a:pPr>
            <a:endParaRPr lang="en-US" b="1" i="1" dirty="0" smtClean="0">
              <a:solidFill>
                <a:schemeClr val="bg2">
                  <a:lumMod val="50000"/>
                </a:schemeClr>
              </a:solidFill>
              <a:latin typeface="Trebuchet MS" pitchFamily="34" charset="0"/>
            </a:endParaRPr>
          </a:p>
          <a:p>
            <a:pPr lvl="1" eaLnBrk="1" fontAlgn="auto" hangingPunct="1">
              <a:spcAft>
                <a:spcPts val="0"/>
              </a:spcAft>
              <a:buFontTx/>
              <a:buNone/>
              <a:defRPr/>
            </a:pPr>
            <a:endParaRPr lang="en-US" sz="3200" b="1" i="1" dirty="0" smtClean="0">
              <a:solidFill>
                <a:schemeClr val="bg2">
                  <a:lumMod val="50000"/>
                </a:schemeClr>
              </a:solidFill>
              <a:latin typeface="Trebuchet MS" pitchFamily="34" charset="0"/>
            </a:endParaRPr>
          </a:p>
          <a:p>
            <a:pPr lvl="1" eaLnBrk="1" fontAlgn="auto" hangingPunct="1">
              <a:spcAft>
                <a:spcPts val="0"/>
              </a:spcAft>
              <a:buFontTx/>
              <a:buNone/>
              <a:defRPr/>
            </a:pPr>
            <a:endParaRPr lang="en-US" sz="3200" b="1" i="1" dirty="0">
              <a:solidFill>
                <a:schemeClr val="bg2">
                  <a:lumMod val="50000"/>
                </a:schemeClr>
              </a:solidFill>
              <a:latin typeface="Trebuchet MS" pitchFamily="34" charset="0"/>
            </a:endParaRPr>
          </a:p>
          <a:p>
            <a:pPr lvl="1" eaLnBrk="1" fontAlgn="auto" hangingPunct="1">
              <a:spcAft>
                <a:spcPts val="0"/>
              </a:spcAft>
              <a:buFontTx/>
              <a:buNone/>
              <a:defRPr/>
            </a:pPr>
            <a:endParaRPr lang="en-US" sz="3200" b="1" i="1" dirty="0" smtClean="0">
              <a:solidFill>
                <a:schemeClr val="bg2">
                  <a:lumMod val="50000"/>
                </a:schemeClr>
              </a:solidFill>
              <a:latin typeface="Trebuchet MS" pitchFamily="34" charset="0"/>
            </a:endParaRPr>
          </a:p>
          <a:p>
            <a:pPr eaLnBrk="1" fontAlgn="auto" hangingPunct="1">
              <a:spcAft>
                <a:spcPts val="0"/>
              </a:spcAft>
              <a:buFontTx/>
              <a:buChar char="-"/>
              <a:defRPr/>
            </a:pPr>
            <a:endParaRPr lang="en-US" sz="4000" dirty="0" smtClean="0">
              <a:solidFill>
                <a:schemeClr val="bg2">
                  <a:lumMod val="50000"/>
                </a:schemeClr>
              </a:solidFill>
              <a:latin typeface="Trebuchet MS" pitchFamily="34" charset="0"/>
            </a:endParaRPr>
          </a:p>
          <a:p>
            <a:pPr lvl="1" eaLnBrk="1" fontAlgn="auto" hangingPunct="1">
              <a:spcAft>
                <a:spcPts val="0"/>
              </a:spcAft>
              <a:buFontTx/>
              <a:buNone/>
              <a:defRPr/>
            </a:pPr>
            <a:endParaRPr lang="en-US" sz="1200" b="1" dirty="0" smtClean="0">
              <a:solidFill>
                <a:schemeClr val="bg2">
                  <a:lumMod val="50000"/>
                </a:schemeClr>
              </a:solidFill>
              <a:latin typeface="Trebuchet MS" pitchFamily="34" charset="0"/>
            </a:endParaRPr>
          </a:p>
          <a:p>
            <a:pPr eaLnBrk="1" fontAlgn="auto" hangingPunct="1">
              <a:spcAft>
                <a:spcPts val="0"/>
              </a:spcAft>
              <a:buFontTx/>
              <a:buNone/>
              <a:defRPr/>
            </a:pPr>
            <a:endParaRPr lang="en-US" u="sng" dirty="0" smtClean="0">
              <a:solidFill>
                <a:schemeClr val="bg2">
                  <a:lumMod val="50000"/>
                </a:schemeClr>
              </a:solidFill>
              <a:effectLst>
                <a:outerShdw blurRad="38100" dist="38100" dir="2700000" algn="tl">
                  <a:srgbClr val="FFFFFF"/>
                </a:outerShdw>
              </a:effectLst>
              <a:latin typeface="Trebuchet MS" pitchFamily="34" charset="0"/>
            </a:endParaRPr>
          </a:p>
          <a:p>
            <a:pPr eaLnBrk="1" fontAlgn="auto" hangingPunct="1">
              <a:spcAft>
                <a:spcPts val="0"/>
              </a:spcAft>
              <a:buFontTx/>
              <a:buNone/>
              <a:defRPr/>
            </a:pPr>
            <a:endParaRPr lang="en-US" u="sng" dirty="0" smtClean="0">
              <a:effectLst>
                <a:outerShdw blurRad="38100" dist="38100" dir="2700000" algn="tl">
                  <a:srgbClr val="FFFFFF"/>
                </a:outerShdw>
              </a:effectLst>
              <a:latin typeface="Trebuchet MS" pitchFamily="34" charset="0"/>
            </a:endParaRPr>
          </a:p>
          <a:p>
            <a:pPr eaLnBrk="1" fontAlgn="auto" hangingPunct="1">
              <a:spcAft>
                <a:spcPts val="0"/>
              </a:spcAft>
              <a:buFont typeface="Arial" pitchFamily="34" charset="0"/>
              <a:buChar char="•"/>
              <a:defRPr/>
            </a:pPr>
            <a:endParaRPr lang="en-US" u="sng" dirty="0" smtClean="0">
              <a:effectLst>
                <a:outerShdw blurRad="38100" dist="38100" dir="2700000" algn="tl">
                  <a:srgbClr val="FFFFFF"/>
                </a:outerShdw>
              </a:effectLst>
              <a:latin typeface="Trebuchet MS" pitchFamily="34" charset="0"/>
            </a:endParaRPr>
          </a:p>
        </p:txBody>
      </p:sp>
      <p:sp>
        <p:nvSpPr>
          <p:cNvPr id="2" name="Title 1"/>
          <p:cNvSpPr>
            <a:spLocks noGrp="1"/>
          </p:cNvSpPr>
          <p:nvPr>
            <p:ph type="title"/>
          </p:nvPr>
        </p:nvSpPr>
        <p:spPr>
          <a:xfrm>
            <a:off x="228600" y="304800"/>
            <a:ext cx="7315200" cy="914400"/>
          </a:xfrm>
        </p:spPr>
        <p:txBody>
          <a:bodyPr/>
          <a:lstStyle/>
          <a:p>
            <a:r>
              <a:rPr lang="en-US" sz="2800" dirty="0" smtClean="0"/>
              <a:t>What if I Need Help Accessing </a:t>
            </a:r>
            <a:br>
              <a:rPr lang="en-US" sz="2800" dirty="0" smtClean="0"/>
            </a:br>
            <a:r>
              <a:rPr lang="en-US" sz="2800" dirty="0" smtClean="0"/>
              <a:t>Health Care Services?</a:t>
            </a:r>
            <a:endParaRPr lang="en-US" sz="2800" dirty="0"/>
          </a:p>
        </p:txBody>
      </p:sp>
      <p:sp>
        <p:nvSpPr>
          <p:cNvPr id="17417" name="Text Box 18"/>
          <p:cNvSpPr txBox="1">
            <a:spLocks noChangeArrowheads="1"/>
          </p:cNvSpPr>
          <p:nvPr/>
        </p:nvSpPr>
        <p:spPr bwMode="auto">
          <a:xfrm>
            <a:off x="8305800" y="6461125"/>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a:t>
            </a:r>
          </a:p>
        </p:txBody>
      </p:sp>
      <p:sp>
        <p:nvSpPr>
          <p:cNvPr id="17418" name="Text Box 19"/>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13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a:latin typeface="Trebuchet MS" pitchFamily="34" charset="0"/>
            </a:endParaRPr>
          </a:p>
        </p:txBody>
      </p:sp>
      <p:sp>
        <p:nvSpPr>
          <p:cNvPr id="18435" name="Line 5"/>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18437" name="Text Box 15"/>
          <p:cNvSpPr txBox="1">
            <a:spLocks noChangeArrowheads="1"/>
          </p:cNvSpPr>
          <p:nvPr/>
        </p:nvSpPr>
        <p:spPr bwMode="auto">
          <a:xfrm>
            <a:off x="228600" y="242888"/>
            <a:ext cx="876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endParaRPr lang="en-US" altLang="en-US" sz="3000" b="1">
              <a:latin typeface="Trebuchet MS" pitchFamily="34" charset="0"/>
            </a:endParaRPr>
          </a:p>
        </p:txBody>
      </p:sp>
      <p:sp>
        <p:nvSpPr>
          <p:cNvPr id="18439" name="Rectangle 18"/>
          <p:cNvSpPr>
            <a:spLocks noGrp="1" noChangeArrowheads="1"/>
          </p:cNvSpPr>
          <p:nvPr>
            <p:ph idx="1"/>
          </p:nvPr>
        </p:nvSpPr>
        <p:spPr>
          <a:xfrm>
            <a:off x="342900" y="1295400"/>
            <a:ext cx="8458200" cy="4343400"/>
          </a:xfrm>
        </p:spPr>
        <p:txBody>
          <a:bodyPr>
            <a:normAutofit fontScale="92500" lnSpcReduction="10000"/>
          </a:bodyPr>
          <a:lstStyle/>
          <a:p>
            <a:pPr eaLnBrk="1" hangingPunct="1">
              <a:lnSpc>
                <a:spcPct val="80000"/>
              </a:lnSpc>
            </a:pPr>
            <a:endParaRPr lang="en-US" altLang="en-US" sz="200" b="1" dirty="0" smtClean="0">
              <a:latin typeface="Trebuchet MS" pitchFamily="34" charset="0"/>
            </a:endParaRPr>
          </a:p>
          <a:p>
            <a:pPr eaLnBrk="1" hangingPunct="1">
              <a:lnSpc>
                <a:spcPct val="80000"/>
              </a:lnSpc>
            </a:pPr>
            <a:endParaRPr lang="en-US" altLang="en-US" sz="1600" b="1" dirty="0" smtClean="0">
              <a:latin typeface="Trebuchet MS" pitchFamily="34" charset="0"/>
            </a:endParaRPr>
          </a:p>
          <a:p>
            <a:pPr eaLnBrk="1" hangingPunct="1">
              <a:lnSpc>
                <a:spcPct val="80000"/>
              </a:lnSpc>
            </a:pPr>
            <a:r>
              <a:rPr lang="en-US" altLang="en-US" sz="1600" b="1" dirty="0" smtClean="0"/>
              <a:t>OBGYN Services (can also be a Primary Care Provider)</a:t>
            </a:r>
          </a:p>
          <a:p>
            <a:pPr lvl="2" eaLnBrk="1" hangingPunct="1">
              <a:lnSpc>
                <a:spcPct val="80000"/>
              </a:lnSpc>
            </a:pPr>
            <a:r>
              <a:rPr lang="en-US" altLang="en-US" sz="1400" dirty="0" smtClean="0"/>
              <a:t>You can go directly to an SHP OB/GYN for:</a:t>
            </a:r>
          </a:p>
          <a:p>
            <a:pPr lvl="2" eaLnBrk="1" hangingPunct="1">
              <a:lnSpc>
                <a:spcPct val="80000"/>
              </a:lnSpc>
            </a:pPr>
            <a:r>
              <a:rPr lang="en-US" altLang="en-US" sz="1600" dirty="0" smtClean="0"/>
              <a:t>Annual Well-Woman Exams</a:t>
            </a:r>
          </a:p>
          <a:p>
            <a:pPr lvl="2" eaLnBrk="1" hangingPunct="1">
              <a:lnSpc>
                <a:spcPct val="80000"/>
              </a:lnSpc>
            </a:pPr>
            <a:r>
              <a:rPr lang="en-US" altLang="en-US" sz="1600" dirty="0" smtClean="0"/>
              <a:t>Care for Pregnancies</a:t>
            </a:r>
          </a:p>
          <a:p>
            <a:pPr lvl="2" eaLnBrk="1" hangingPunct="1">
              <a:lnSpc>
                <a:spcPct val="80000"/>
              </a:lnSpc>
            </a:pPr>
            <a:r>
              <a:rPr lang="en-US" altLang="en-US" sz="1600" dirty="0" smtClean="0"/>
              <a:t>Care for active gynecological conditions</a:t>
            </a:r>
          </a:p>
          <a:p>
            <a:pPr lvl="2" eaLnBrk="1" hangingPunct="1">
              <a:lnSpc>
                <a:spcPct val="80000"/>
              </a:lnSpc>
              <a:buFontTx/>
              <a:buNone/>
            </a:pPr>
            <a:r>
              <a:rPr lang="en-US" altLang="en-US" sz="1600" b="1" i="1" dirty="0" smtClean="0"/>
              <a:t>Remember:  You do not need a referral from your Primary Care Provider for this service</a:t>
            </a:r>
          </a:p>
          <a:p>
            <a:pPr lvl="2" eaLnBrk="1" hangingPunct="1">
              <a:lnSpc>
                <a:spcPct val="80000"/>
              </a:lnSpc>
              <a:buFontTx/>
              <a:buNone/>
            </a:pPr>
            <a:endParaRPr lang="en-US" altLang="en-US" sz="1600" i="1" dirty="0" smtClean="0"/>
          </a:p>
          <a:p>
            <a:pPr eaLnBrk="1" hangingPunct="1">
              <a:lnSpc>
                <a:spcPct val="80000"/>
              </a:lnSpc>
            </a:pPr>
            <a:r>
              <a:rPr lang="en-US" altLang="en-US" sz="1600" b="1" dirty="0" smtClean="0"/>
              <a:t>Family Planning</a:t>
            </a:r>
          </a:p>
          <a:p>
            <a:pPr lvl="1" eaLnBrk="1" hangingPunct="1">
              <a:lnSpc>
                <a:spcPct val="80000"/>
              </a:lnSpc>
            </a:pPr>
            <a:r>
              <a:rPr lang="en-US" altLang="en-US" sz="1600" dirty="0" smtClean="0"/>
              <a:t>You can go to any Family Planning Provider (in or out-of-network)</a:t>
            </a:r>
          </a:p>
          <a:p>
            <a:pPr lvl="1" eaLnBrk="1" hangingPunct="1">
              <a:lnSpc>
                <a:spcPct val="80000"/>
              </a:lnSpc>
            </a:pPr>
            <a:r>
              <a:rPr lang="en-US" altLang="en-US" sz="1600" dirty="0" smtClean="0"/>
              <a:t>To locate a family planning Provider, call SHP Member Services at </a:t>
            </a:r>
          </a:p>
          <a:p>
            <a:pPr marL="457200" lvl="1" indent="0" eaLnBrk="1" hangingPunct="1">
              <a:lnSpc>
                <a:spcPct val="80000"/>
              </a:lnSpc>
              <a:buNone/>
            </a:pPr>
            <a:r>
              <a:rPr lang="en-US" altLang="en-US" sz="1600" dirty="0" smtClean="0"/>
              <a:t>	1-866-912-6283</a:t>
            </a:r>
          </a:p>
          <a:p>
            <a:pPr lvl="1" eaLnBrk="1" hangingPunct="1">
              <a:lnSpc>
                <a:spcPct val="80000"/>
              </a:lnSpc>
            </a:pPr>
            <a:r>
              <a:rPr lang="en-US" altLang="en-US" sz="1600" dirty="0" smtClean="0"/>
              <a:t>DSHS Website:</a:t>
            </a:r>
            <a:r>
              <a:rPr lang="en-US" altLang="en-US" sz="1600" b="1" dirty="0" smtClean="0"/>
              <a:t> </a:t>
            </a:r>
            <a:r>
              <a:rPr lang="en-US" altLang="en-US" sz="1600" u="sng" dirty="0" smtClean="0">
                <a:hlinkClick r:id="rId3"/>
              </a:rPr>
              <a:t>http://www.dshs.state.tx.us/famplan/locator.shtm</a:t>
            </a:r>
            <a:endParaRPr lang="en-US" altLang="en-US" sz="1600" u="sng" dirty="0" smtClean="0"/>
          </a:p>
          <a:p>
            <a:pPr lvl="1" eaLnBrk="1" hangingPunct="1">
              <a:lnSpc>
                <a:spcPct val="80000"/>
              </a:lnSpc>
            </a:pPr>
            <a:r>
              <a:rPr lang="en-US" altLang="en-US" sz="1600" b="1" i="1" dirty="0" smtClean="0"/>
              <a:t>Remember:  You do not need a referral from your Primary Care Provider for this service</a:t>
            </a:r>
          </a:p>
          <a:p>
            <a:pPr lvl="1" eaLnBrk="1" hangingPunct="1">
              <a:lnSpc>
                <a:spcPct val="80000"/>
              </a:lnSpc>
              <a:buFontTx/>
              <a:buNone/>
            </a:pPr>
            <a:endParaRPr lang="en-US" altLang="en-US" sz="1600" b="1" i="1" dirty="0" smtClean="0"/>
          </a:p>
          <a:p>
            <a:pPr eaLnBrk="1" hangingPunct="1">
              <a:lnSpc>
                <a:spcPct val="80000"/>
              </a:lnSpc>
            </a:pPr>
            <a:r>
              <a:rPr lang="en-US" altLang="en-US" sz="1600" b="1" dirty="0" smtClean="0"/>
              <a:t>Behavioral Health Services</a:t>
            </a:r>
          </a:p>
          <a:p>
            <a:pPr lvl="1" eaLnBrk="1" hangingPunct="1">
              <a:lnSpc>
                <a:spcPct val="80000"/>
              </a:lnSpc>
            </a:pPr>
            <a:r>
              <a:rPr lang="en-US" altLang="en-US" sz="1600" dirty="0" smtClean="0"/>
              <a:t>You may go to any behavioral health Provider in the Cenpatico Network</a:t>
            </a:r>
          </a:p>
          <a:p>
            <a:pPr lvl="1" eaLnBrk="1" hangingPunct="1">
              <a:lnSpc>
                <a:spcPct val="80000"/>
              </a:lnSpc>
              <a:buFontTx/>
              <a:buNone/>
            </a:pPr>
            <a:r>
              <a:rPr lang="en-US" altLang="en-US" sz="1600" b="1" i="1" dirty="0" smtClean="0"/>
              <a:t>    Remember:  You do not need a referral from your Primary Care Provider for this service</a:t>
            </a:r>
          </a:p>
          <a:p>
            <a:pPr lvl="1" eaLnBrk="1" hangingPunct="1">
              <a:lnSpc>
                <a:spcPct val="80000"/>
              </a:lnSpc>
              <a:buFontTx/>
              <a:buNone/>
            </a:pPr>
            <a:endParaRPr lang="en-US" altLang="en-US" sz="1400" b="1" dirty="0" smtClean="0"/>
          </a:p>
          <a:p>
            <a:pPr lvl="1" eaLnBrk="1" hangingPunct="1">
              <a:lnSpc>
                <a:spcPct val="80000"/>
              </a:lnSpc>
            </a:pPr>
            <a:endParaRPr lang="en-US" altLang="en-US" sz="1400" b="1" dirty="0" smtClean="0"/>
          </a:p>
        </p:txBody>
      </p:sp>
      <p:sp>
        <p:nvSpPr>
          <p:cNvPr id="3" name="Title 2"/>
          <p:cNvSpPr>
            <a:spLocks noGrp="1"/>
          </p:cNvSpPr>
          <p:nvPr>
            <p:ph type="title"/>
          </p:nvPr>
        </p:nvSpPr>
        <p:spPr/>
        <p:txBody>
          <a:bodyPr/>
          <a:lstStyle/>
          <a:p>
            <a:r>
              <a:rPr lang="en-US" dirty="0" smtClean="0"/>
              <a:t>No Referrals Needed!</a:t>
            </a:r>
            <a:endParaRPr lang="en-US" dirty="0"/>
          </a:p>
        </p:txBody>
      </p:sp>
      <p:sp>
        <p:nvSpPr>
          <p:cNvPr id="18440" name="Text Box 19"/>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14</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0" y="838200"/>
            <a:ext cx="9144000" cy="5791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19459" name="Text Box 5"/>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19460" name="Rectangle 13"/>
          <p:cNvSpPr>
            <a:spLocks noChangeArrowheads="1"/>
          </p:cNvSpPr>
          <p:nvPr/>
        </p:nvSpPr>
        <p:spPr bwMode="auto">
          <a:xfrm>
            <a:off x="228600" y="1143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19461" name="Text Box 14"/>
          <p:cNvSpPr txBox="1">
            <a:spLocks noChangeArrowheads="1"/>
          </p:cNvSpPr>
          <p:nvPr/>
        </p:nvSpPr>
        <p:spPr bwMode="auto">
          <a:xfrm>
            <a:off x="228600" y="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en-US" altLang="en-US" sz="3200" b="1">
                <a:latin typeface="Trebuchet MS" pitchFamily="34" charset="0"/>
              </a:rPr>
              <a:t>  </a:t>
            </a:r>
            <a:endParaRPr lang="en-US" altLang="en-US" sz="3600" b="1">
              <a:latin typeface="Trebuchet MS" pitchFamily="34" charset="0"/>
            </a:endParaRPr>
          </a:p>
        </p:txBody>
      </p:sp>
      <p:sp>
        <p:nvSpPr>
          <p:cNvPr id="19462" name="Rectangle 15"/>
          <p:cNvSpPr>
            <a:spLocks noGrp="1" noChangeArrowheads="1"/>
          </p:cNvSpPr>
          <p:nvPr>
            <p:ph idx="1"/>
          </p:nvPr>
        </p:nvSpPr>
        <p:spPr>
          <a:xfrm>
            <a:off x="381000" y="1676400"/>
            <a:ext cx="8458200" cy="4343400"/>
          </a:xfrm>
        </p:spPr>
        <p:txBody>
          <a:bodyPr/>
          <a:lstStyle/>
          <a:p>
            <a:pPr eaLnBrk="1" hangingPunct="1">
              <a:lnSpc>
                <a:spcPct val="90000"/>
              </a:lnSpc>
            </a:pPr>
            <a:r>
              <a:rPr lang="en-US" altLang="en-US" sz="2000" b="1" dirty="0" smtClean="0"/>
              <a:t>Member Connections Representatives</a:t>
            </a:r>
          </a:p>
          <a:p>
            <a:pPr lvl="1" eaLnBrk="1" hangingPunct="1">
              <a:lnSpc>
                <a:spcPct val="90000"/>
              </a:lnSpc>
            </a:pPr>
            <a:r>
              <a:rPr lang="en-US" altLang="en-US" sz="2000" dirty="0" smtClean="0"/>
              <a:t>Initiate welcome calls</a:t>
            </a:r>
          </a:p>
          <a:p>
            <a:pPr lvl="1" eaLnBrk="1" hangingPunct="1">
              <a:lnSpc>
                <a:spcPct val="90000"/>
              </a:lnSpc>
            </a:pPr>
            <a:r>
              <a:rPr lang="en-US" altLang="en-US" sz="2000" dirty="0" smtClean="0"/>
              <a:t>Help you find community resources</a:t>
            </a:r>
          </a:p>
          <a:p>
            <a:pPr lvl="1" eaLnBrk="1" hangingPunct="1">
              <a:lnSpc>
                <a:spcPct val="90000"/>
              </a:lnSpc>
            </a:pPr>
            <a:r>
              <a:rPr lang="en-US" altLang="en-US" sz="2000" dirty="0" smtClean="0"/>
              <a:t>Answer initial questions about STAR Health program</a:t>
            </a:r>
          </a:p>
          <a:p>
            <a:pPr lvl="1" eaLnBrk="1" hangingPunct="1">
              <a:lnSpc>
                <a:spcPct val="90000"/>
              </a:lnSpc>
            </a:pPr>
            <a:endParaRPr lang="en-US" altLang="en-US" sz="1000" b="1" dirty="0" smtClean="0"/>
          </a:p>
          <a:p>
            <a:pPr eaLnBrk="1" hangingPunct="1">
              <a:lnSpc>
                <a:spcPct val="90000"/>
              </a:lnSpc>
            </a:pPr>
            <a:r>
              <a:rPr lang="en-US" altLang="en-US" sz="2000" b="1" dirty="0" smtClean="0"/>
              <a:t>Member Services</a:t>
            </a:r>
            <a:r>
              <a:rPr lang="en-US" altLang="en-US" sz="2000" dirty="0" smtClean="0"/>
              <a:t> </a:t>
            </a:r>
          </a:p>
          <a:p>
            <a:pPr lvl="1" eaLnBrk="1" hangingPunct="1">
              <a:lnSpc>
                <a:spcPct val="90000"/>
              </a:lnSpc>
            </a:pPr>
            <a:r>
              <a:rPr lang="en-US" altLang="en-US" sz="2000" dirty="0" smtClean="0"/>
              <a:t>Bilingual (English and Spanish)</a:t>
            </a:r>
          </a:p>
          <a:p>
            <a:pPr lvl="1" eaLnBrk="1" hangingPunct="1">
              <a:lnSpc>
                <a:spcPct val="90000"/>
              </a:lnSpc>
            </a:pPr>
            <a:r>
              <a:rPr lang="en-US" altLang="en-US" sz="2000" dirty="0" smtClean="0"/>
              <a:t>Can help with Primary Care Provider selection and changes </a:t>
            </a:r>
          </a:p>
          <a:p>
            <a:pPr lvl="1" eaLnBrk="1" hangingPunct="1">
              <a:lnSpc>
                <a:spcPct val="90000"/>
              </a:lnSpc>
              <a:buFontTx/>
              <a:buNone/>
            </a:pPr>
            <a:r>
              <a:rPr lang="en-US" altLang="en-US" sz="2000" dirty="0" smtClean="0"/>
              <a:t>	</a:t>
            </a:r>
            <a:r>
              <a:rPr lang="en-US" altLang="en-US" sz="1400" i="1" dirty="0" smtClean="0"/>
              <a:t>*Please remember only you can choose or change a Primary Care Provider*</a:t>
            </a:r>
          </a:p>
          <a:p>
            <a:pPr lvl="1" eaLnBrk="1" hangingPunct="1">
              <a:lnSpc>
                <a:spcPct val="90000"/>
              </a:lnSpc>
            </a:pPr>
            <a:r>
              <a:rPr lang="en-US" altLang="en-US" sz="2000" dirty="0" smtClean="0"/>
              <a:t>Provide additional ID Cards upon request</a:t>
            </a:r>
          </a:p>
          <a:p>
            <a:pPr lvl="1" eaLnBrk="1" hangingPunct="1">
              <a:lnSpc>
                <a:spcPct val="90000"/>
              </a:lnSpc>
            </a:pPr>
            <a:r>
              <a:rPr lang="en-US" altLang="en-US" sz="2000" dirty="0" smtClean="0"/>
              <a:t>Help locating health care Providers in your service area</a:t>
            </a:r>
          </a:p>
          <a:p>
            <a:pPr lvl="1" eaLnBrk="1" hangingPunct="1">
              <a:lnSpc>
                <a:spcPct val="90000"/>
              </a:lnSpc>
            </a:pPr>
            <a:r>
              <a:rPr lang="en-US" altLang="en-US" sz="2000" dirty="0" smtClean="0"/>
              <a:t>Answer questions on STAR Health and our services</a:t>
            </a:r>
          </a:p>
          <a:p>
            <a:pPr lvl="1" eaLnBrk="1" hangingPunct="1">
              <a:lnSpc>
                <a:spcPct val="90000"/>
              </a:lnSpc>
              <a:buFontTx/>
              <a:buNone/>
            </a:pPr>
            <a:endParaRPr lang="en-US" altLang="en-US" dirty="0" smtClean="0"/>
          </a:p>
        </p:txBody>
      </p:sp>
      <p:sp>
        <p:nvSpPr>
          <p:cNvPr id="2" name="Title 1"/>
          <p:cNvSpPr>
            <a:spLocks noGrp="1"/>
          </p:cNvSpPr>
          <p:nvPr>
            <p:ph type="title"/>
          </p:nvPr>
        </p:nvSpPr>
        <p:spPr/>
        <p:txBody>
          <a:bodyPr/>
          <a:lstStyle/>
          <a:p>
            <a:r>
              <a:rPr lang="en-US" dirty="0" smtClean="0"/>
              <a:t>STAR Health is Working for You!</a:t>
            </a:r>
            <a:endParaRPr lang="en-US" dirty="0"/>
          </a:p>
        </p:txBody>
      </p:sp>
      <p:sp>
        <p:nvSpPr>
          <p:cNvPr id="19463" name="Text Box 17"/>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15</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838200"/>
            <a:ext cx="9144000" cy="57150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20483" name="Text Box 5"/>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20484" name="Rectangle 13"/>
          <p:cNvSpPr>
            <a:spLocks noChangeArrowheads="1"/>
          </p:cNvSpPr>
          <p:nvPr/>
        </p:nvSpPr>
        <p:spPr bwMode="auto">
          <a:xfrm>
            <a:off x="228600" y="1143000"/>
            <a:ext cx="8229600" cy="4495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17419" name="Rectangle 15"/>
          <p:cNvSpPr>
            <a:spLocks noGrp="1" noChangeArrowheads="1"/>
          </p:cNvSpPr>
          <p:nvPr>
            <p:ph idx="1"/>
          </p:nvPr>
        </p:nvSpPr>
        <p:spPr>
          <a:xfrm>
            <a:off x="381000" y="1524000"/>
            <a:ext cx="8458200" cy="4343400"/>
          </a:xfrm>
        </p:spPr>
        <p:txBody>
          <a:bodyPr rtlCol="0">
            <a:normAutofit/>
          </a:bodyPr>
          <a:lstStyle/>
          <a:p>
            <a:pPr eaLnBrk="1" fontAlgn="auto" hangingPunct="1">
              <a:lnSpc>
                <a:spcPct val="90000"/>
              </a:lnSpc>
              <a:spcAft>
                <a:spcPts val="0"/>
              </a:spcAft>
              <a:buFontTx/>
              <a:buNone/>
              <a:defRPr/>
            </a:pPr>
            <a:endParaRPr lang="en-US" sz="400" b="1" dirty="0" smtClean="0"/>
          </a:p>
          <a:p>
            <a:pPr eaLnBrk="1" fontAlgn="auto" hangingPunct="1">
              <a:lnSpc>
                <a:spcPct val="90000"/>
              </a:lnSpc>
              <a:spcAft>
                <a:spcPts val="0"/>
              </a:spcAft>
              <a:buFont typeface="Arial" pitchFamily="34" charset="0"/>
              <a:buChar char="•"/>
              <a:defRPr/>
            </a:pPr>
            <a:r>
              <a:rPr lang="en-US" sz="2000" b="1" dirty="0" smtClean="0"/>
              <a:t>Member Advocates</a:t>
            </a:r>
          </a:p>
          <a:p>
            <a:pPr lvl="1" eaLnBrk="1" fontAlgn="auto" hangingPunct="1">
              <a:lnSpc>
                <a:spcPct val="90000"/>
              </a:lnSpc>
              <a:spcAft>
                <a:spcPts val="0"/>
              </a:spcAft>
              <a:buFont typeface="Arial" pitchFamily="34" charset="0"/>
              <a:buChar char="•"/>
              <a:defRPr/>
            </a:pPr>
            <a:r>
              <a:rPr lang="en-US" sz="2000" dirty="0" smtClean="0"/>
              <a:t>Assists Members, Caregivers, Medical Consenters, health care Providers and Department of Family and Protective Service staff with the complaints and appeals process</a:t>
            </a:r>
          </a:p>
          <a:p>
            <a:pPr lvl="1" eaLnBrk="1" fontAlgn="auto" hangingPunct="1">
              <a:lnSpc>
                <a:spcPct val="90000"/>
              </a:lnSpc>
              <a:spcAft>
                <a:spcPts val="0"/>
              </a:spcAft>
              <a:buFontTx/>
              <a:buNone/>
              <a:defRPr/>
            </a:pPr>
            <a:endParaRPr lang="en-US" sz="2000" dirty="0" smtClean="0"/>
          </a:p>
          <a:p>
            <a:pPr eaLnBrk="1" fontAlgn="auto" hangingPunct="1">
              <a:lnSpc>
                <a:spcPct val="90000"/>
              </a:lnSpc>
              <a:spcAft>
                <a:spcPts val="0"/>
              </a:spcAft>
              <a:buFont typeface="Arial" pitchFamily="34" charset="0"/>
              <a:buChar char="•"/>
              <a:defRPr/>
            </a:pPr>
            <a:r>
              <a:rPr lang="en-US" sz="2000" b="1" dirty="0" smtClean="0"/>
              <a:t>Service Management Teams</a:t>
            </a:r>
            <a:endParaRPr lang="en-US" sz="2000" b="1" i="1" dirty="0" smtClean="0"/>
          </a:p>
          <a:p>
            <a:pPr lvl="1" eaLnBrk="1" fontAlgn="auto" hangingPunct="1">
              <a:lnSpc>
                <a:spcPct val="90000"/>
              </a:lnSpc>
              <a:spcAft>
                <a:spcPts val="0"/>
              </a:spcAft>
              <a:buFontTx/>
              <a:buChar char="-"/>
              <a:defRPr/>
            </a:pPr>
            <a:r>
              <a:rPr lang="en-US" sz="2000" dirty="0" smtClean="0"/>
              <a:t>A program that provides special support services to help you manage all of your medical and behavioral care needs</a:t>
            </a:r>
          </a:p>
          <a:p>
            <a:pPr lvl="1" eaLnBrk="1" fontAlgn="auto" hangingPunct="1">
              <a:lnSpc>
                <a:spcPct val="90000"/>
              </a:lnSpc>
              <a:spcAft>
                <a:spcPts val="0"/>
              </a:spcAft>
              <a:buFontTx/>
              <a:buChar char="-"/>
              <a:defRPr/>
            </a:pPr>
            <a:r>
              <a:rPr lang="en-US" sz="2000" dirty="0" smtClean="0"/>
              <a:t> There are many ways Service Management Teams can help you</a:t>
            </a:r>
          </a:p>
          <a:p>
            <a:pPr lvl="1" eaLnBrk="1" fontAlgn="auto" hangingPunct="1">
              <a:lnSpc>
                <a:spcPct val="90000"/>
              </a:lnSpc>
              <a:spcAft>
                <a:spcPts val="0"/>
              </a:spcAft>
              <a:buFontTx/>
              <a:buNone/>
              <a:defRPr/>
            </a:pPr>
            <a:endParaRPr lang="en-US" sz="2000" b="1" i="1" dirty="0" smtClean="0"/>
          </a:p>
          <a:p>
            <a:pPr lvl="1" eaLnBrk="1" fontAlgn="auto" hangingPunct="1">
              <a:lnSpc>
                <a:spcPct val="90000"/>
              </a:lnSpc>
              <a:spcAft>
                <a:spcPts val="0"/>
              </a:spcAft>
              <a:buFontTx/>
              <a:buNone/>
              <a:defRPr/>
            </a:pPr>
            <a:r>
              <a:rPr lang="en-US" sz="1800" b="1" i="1" dirty="0" smtClean="0"/>
              <a:t>NOTE:</a:t>
            </a:r>
            <a:r>
              <a:rPr lang="en-US" sz="1800" i="1" dirty="0" smtClean="0"/>
              <a:t>  </a:t>
            </a:r>
            <a:r>
              <a:rPr lang="en-US" sz="1800" dirty="0" smtClean="0"/>
              <a:t>Appeals, complaints and state fair hearings are time sensitive, please refer to your STAR Health Member Handbook or call Superior Health Plan Member Services at </a:t>
            </a:r>
            <a:r>
              <a:rPr lang="en-US" sz="1800" b="1" dirty="0" smtClean="0"/>
              <a:t>1-866-912-6283</a:t>
            </a:r>
          </a:p>
          <a:p>
            <a:pPr lvl="1" eaLnBrk="1" fontAlgn="auto" hangingPunct="1">
              <a:lnSpc>
                <a:spcPct val="90000"/>
              </a:lnSpc>
              <a:spcAft>
                <a:spcPts val="0"/>
              </a:spcAft>
              <a:buFontTx/>
              <a:buNone/>
              <a:defRPr/>
            </a:pPr>
            <a:endParaRPr lang="en-US" sz="1800" i="1" dirty="0" smtClean="0"/>
          </a:p>
          <a:p>
            <a:pPr lvl="1" eaLnBrk="1" fontAlgn="auto" hangingPunct="1">
              <a:lnSpc>
                <a:spcPct val="90000"/>
              </a:lnSpc>
              <a:spcAft>
                <a:spcPts val="0"/>
              </a:spcAft>
              <a:buFontTx/>
              <a:buNone/>
              <a:defRPr/>
            </a:pPr>
            <a:endParaRPr lang="en-US" sz="1800" dirty="0" smtClean="0"/>
          </a:p>
        </p:txBody>
      </p:sp>
      <p:sp>
        <p:nvSpPr>
          <p:cNvPr id="2" name="Title 1"/>
          <p:cNvSpPr>
            <a:spLocks noGrp="1"/>
          </p:cNvSpPr>
          <p:nvPr>
            <p:ph type="title"/>
          </p:nvPr>
        </p:nvSpPr>
        <p:spPr/>
        <p:txBody>
          <a:bodyPr/>
          <a:lstStyle/>
          <a:p>
            <a:r>
              <a:rPr lang="en-US" dirty="0" smtClean="0"/>
              <a:t>STAR Health is Working for You!</a:t>
            </a:r>
            <a:endParaRPr lang="en-US" dirty="0"/>
          </a:p>
        </p:txBody>
      </p:sp>
      <p:sp>
        <p:nvSpPr>
          <p:cNvPr id="20486" name="Text Box 17"/>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FontTx/>
              <a:buNone/>
              <a:defRPr/>
            </a:pPr>
            <a:r>
              <a:rPr lang="en-US" sz="2400" dirty="0" smtClean="0"/>
              <a:t>STAR Health serves most children and young adults:</a:t>
            </a:r>
          </a:p>
          <a:p>
            <a:pPr lvl="1">
              <a:defRPr/>
            </a:pPr>
            <a:r>
              <a:rPr lang="en-US" sz="2400" dirty="0" smtClean="0"/>
              <a:t>In foster care</a:t>
            </a:r>
          </a:p>
          <a:p>
            <a:pPr lvl="1">
              <a:defRPr/>
            </a:pPr>
            <a:r>
              <a:rPr lang="en-US" sz="2400" dirty="0" smtClean="0"/>
              <a:t>In Kinship care</a:t>
            </a:r>
          </a:p>
          <a:p>
            <a:pPr lvl="1">
              <a:defRPr/>
            </a:pPr>
            <a:r>
              <a:rPr lang="en-US" sz="2400" dirty="0" smtClean="0"/>
              <a:t>Who </a:t>
            </a:r>
            <a:r>
              <a:rPr lang="en-US" sz="2400" dirty="0"/>
              <a:t>choose to remain in a paid foster care placement </a:t>
            </a:r>
          </a:p>
          <a:p>
            <a:pPr marL="457200" lvl="1" indent="0">
              <a:buFontTx/>
              <a:buNone/>
              <a:defRPr/>
            </a:pPr>
            <a:r>
              <a:rPr lang="en-US" sz="2400" dirty="0"/>
              <a:t>		(through the month of their 22</a:t>
            </a:r>
            <a:r>
              <a:rPr lang="en-US" sz="2400" baseline="30000" dirty="0"/>
              <a:t>nd</a:t>
            </a:r>
            <a:r>
              <a:rPr lang="en-US" sz="2400" dirty="0"/>
              <a:t> birthday</a:t>
            </a:r>
            <a:r>
              <a:rPr lang="en-US" sz="2400" dirty="0" smtClean="0"/>
              <a:t>)</a:t>
            </a:r>
          </a:p>
          <a:p>
            <a:pPr lvl="1">
              <a:defRPr/>
            </a:pPr>
            <a:r>
              <a:rPr lang="en-US" sz="2400" dirty="0" smtClean="0"/>
              <a:t>Who </a:t>
            </a:r>
            <a:r>
              <a:rPr lang="en-US" sz="2400" dirty="0"/>
              <a:t>aged out of foster care at age 18 </a:t>
            </a:r>
            <a:endParaRPr lang="en-US" sz="2400" dirty="0" smtClean="0"/>
          </a:p>
          <a:p>
            <a:pPr marL="457200" lvl="1" indent="0">
              <a:buNone/>
              <a:defRPr/>
            </a:pPr>
            <a:r>
              <a:rPr lang="en-US" sz="2400" dirty="0" smtClean="0"/>
              <a:t>		(</a:t>
            </a:r>
            <a:r>
              <a:rPr lang="en-US" sz="2400" dirty="0"/>
              <a:t>through the month of their </a:t>
            </a:r>
            <a:r>
              <a:rPr lang="en-US" sz="2400" dirty="0" smtClean="0"/>
              <a:t>21</a:t>
            </a:r>
            <a:r>
              <a:rPr lang="en-US" sz="2400" baseline="30000" dirty="0" smtClean="0"/>
              <a:t>st</a:t>
            </a:r>
            <a:r>
              <a:rPr lang="en-US" sz="2400" dirty="0" smtClean="0"/>
              <a:t> </a:t>
            </a:r>
            <a:r>
              <a:rPr lang="en-US" sz="2400" dirty="0"/>
              <a:t>birthday)</a:t>
            </a:r>
          </a:p>
          <a:p>
            <a:pPr lvl="1">
              <a:defRPr/>
            </a:pPr>
            <a:endParaRPr lang="en-US" sz="2000" dirty="0" smtClean="0"/>
          </a:p>
        </p:txBody>
      </p:sp>
      <p:sp>
        <p:nvSpPr>
          <p:cNvPr id="2" name="Title 1"/>
          <p:cNvSpPr>
            <a:spLocks noGrp="1"/>
          </p:cNvSpPr>
          <p:nvPr>
            <p:ph type="title"/>
          </p:nvPr>
        </p:nvSpPr>
        <p:spPr/>
        <p:txBody>
          <a:bodyPr/>
          <a:lstStyle/>
          <a:p>
            <a:pPr>
              <a:defRPr/>
            </a:pPr>
            <a:r>
              <a:rPr lang="en-US" b="1" dirty="0" smtClean="0"/>
              <a:t>STAR Health Members</a:t>
            </a:r>
            <a:endParaRPr lang="en-US" b="1" dirty="0"/>
          </a:p>
        </p:txBody>
      </p:sp>
    </p:spTree>
    <p:extLst>
      <p:ext uri="{BB962C8B-B14F-4D97-AF65-F5344CB8AC3E}">
        <p14:creationId xmlns:p14="http://schemas.microsoft.com/office/powerpoint/2010/main" val="34661292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838200"/>
            <a:ext cx="9144000" cy="6019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22531" name="Text Box 5"/>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22532" name="Text Box 12"/>
          <p:cNvSpPr txBox="1">
            <a:spLocks noChangeArrowheads="1"/>
          </p:cNvSpPr>
          <p:nvPr/>
        </p:nvSpPr>
        <p:spPr bwMode="auto">
          <a:xfrm>
            <a:off x="228600" y="242888"/>
            <a:ext cx="876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endParaRPr lang="en-US" altLang="en-US" sz="3000" b="1">
              <a:latin typeface="Trebuchet MS" pitchFamily="34" charset="0"/>
            </a:endParaRPr>
          </a:p>
        </p:txBody>
      </p:sp>
      <p:sp>
        <p:nvSpPr>
          <p:cNvPr id="22533" name="Rectangle 13"/>
          <p:cNvSpPr>
            <a:spLocks noChangeArrowheads="1"/>
          </p:cNvSpPr>
          <p:nvPr/>
        </p:nvSpPr>
        <p:spPr bwMode="auto">
          <a:xfrm>
            <a:off x="228600" y="11430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22535" name="Rectangle 15"/>
          <p:cNvSpPr>
            <a:spLocks noGrp="1" noChangeArrowheads="1"/>
          </p:cNvSpPr>
          <p:nvPr>
            <p:ph idx="1"/>
          </p:nvPr>
        </p:nvSpPr>
        <p:spPr>
          <a:xfrm>
            <a:off x="381000" y="792163"/>
            <a:ext cx="8458200" cy="4999037"/>
          </a:xfrm>
          <a:extLst>
            <a:ext uri="{909E8E84-426E-40dd-AFC4-6F175D3DCCD1}">
              <a14:hiddenFill xmlns:a14="http://schemas.microsoft.com/office/drawing/2010/main">
                <a:solidFill>
                  <a:srgbClr val="00FF00"/>
                </a:solidFill>
              </a14:hiddenFill>
            </a:ext>
          </a:extLst>
        </p:spPr>
        <p:txBody>
          <a:bodyPr>
            <a:normAutofit/>
          </a:bodyPr>
          <a:lstStyle/>
          <a:p>
            <a:pPr eaLnBrk="1" hangingPunct="1">
              <a:lnSpc>
                <a:spcPct val="90000"/>
              </a:lnSpc>
              <a:buFontTx/>
              <a:buNone/>
            </a:pPr>
            <a:r>
              <a:rPr lang="en-US" altLang="en-US" sz="2400" dirty="0" smtClean="0"/>
              <a:t>	</a:t>
            </a:r>
          </a:p>
          <a:p>
            <a:pPr eaLnBrk="1" hangingPunct="1">
              <a:lnSpc>
                <a:spcPct val="90000"/>
              </a:lnSpc>
              <a:buFontTx/>
              <a:buNone/>
            </a:pPr>
            <a:r>
              <a:rPr lang="en-US" altLang="en-US" sz="2400" dirty="0"/>
              <a:t> </a:t>
            </a:r>
            <a:r>
              <a:rPr lang="en-US" altLang="en-US" sz="2400" dirty="0" smtClean="0"/>
              <a:t>  </a:t>
            </a:r>
            <a:r>
              <a:rPr lang="en-US" altLang="en-US" sz="1800" dirty="0" smtClean="0"/>
              <a:t>Service Management Teams can also </a:t>
            </a:r>
          </a:p>
          <a:p>
            <a:pPr eaLnBrk="1" hangingPunct="1">
              <a:lnSpc>
                <a:spcPct val="90000"/>
              </a:lnSpc>
              <a:buFontTx/>
              <a:buNone/>
            </a:pPr>
            <a:r>
              <a:rPr lang="en-US" altLang="en-US" sz="1800" dirty="0"/>
              <a:t> </a:t>
            </a:r>
            <a:r>
              <a:rPr lang="en-US" altLang="en-US" sz="1800" dirty="0" smtClean="0"/>
              <a:t>   help coordinate services for you with </a:t>
            </a:r>
          </a:p>
          <a:p>
            <a:pPr eaLnBrk="1" hangingPunct="1">
              <a:lnSpc>
                <a:spcPct val="90000"/>
              </a:lnSpc>
              <a:buFontTx/>
              <a:buNone/>
            </a:pPr>
            <a:r>
              <a:rPr lang="en-US" altLang="en-US" sz="1800" dirty="0"/>
              <a:t> </a:t>
            </a:r>
            <a:r>
              <a:rPr lang="en-US" altLang="en-US" sz="1800" dirty="0" smtClean="0"/>
              <a:t>   community agencies and programs such as:</a:t>
            </a:r>
            <a:r>
              <a:rPr lang="en-US" altLang="en-US" sz="2400" dirty="0" smtClean="0"/>
              <a:t/>
            </a:r>
            <a:br>
              <a:rPr lang="en-US" altLang="en-US" sz="2400" dirty="0" smtClean="0"/>
            </a:br>
            <a:endParaRPr lang="en-US" altLang="en-US" sz="2400" dirty="0" smtClean="0"/>
          </a:p>
          <a:p>
            <a:pPr lvl="2" eaLnBrk="1" hangingPunct="1">
              <a:lnSpc>
                <a:spcPct val="90000"/>
              </a:lnSpc>
            </a:pPr>
            <a:r>
              <a:rPr lang="en-US" altLang="en-US" sz="1600" dirty="0" smtClean="0"/>
              <a:t>Early Childhood Intervention (ECI) Program</a:t>
            </a:r>
            <a:br>
              <a:rPr lang="en-US" altLang="en-US" sz="1600" dirty="0" smtClean="0"/>
            </a:br>
            <a:endParaRPr lang="en-US" altLang="en-US" sz="1600" dirty="0" smtClean="0"/>
          </a:p>
          <a:p>
            <a:pPr lvl="2" eaLnBrk="1" hangingPunct="1">
              <a:lnSpc>
                <a:spcPct val="90000"/>
              </a:lnSpc>
            </a:pPr>
            <a:r>
              <a:rPr lang="en-US" altLang="en-US" sz="1600" dirty="0" smtClean="0"/>
              <a:t>Women, Infants and Children (WIC) Program</a:t>
            </a:r>
            <a:br>
              <a:rPr lang="en-US" altLang="en-US" sz="1600" dirty="0" smtClean="0"/>
            </a:br>
            <a:endParaRPr lang="en-US" altLang="en-US" sz="1600" dirty="0" smtClean="0"/>
          </a:p>
          <a:p>
            <a:pPr lvl="2" eaLnBrk="1" hangingPunct="1">
              <a:lnSpc>
                <a:spcPct val="90000"/>
              </a:lnSpc>
            </a:pPr>
            <a:r>
              <a:rPr lang="en-US" altLang="en-US" sz="1600" dirty="0" smtClean="0"/>
              <a:t>Department of Assistive and Rehabilitative Services (DARS)</a:t>
            </a:r>
            <a:br>
              <a:rPr lang="en-US" altLang="en-US" sz="1600" dirty="0" smtClean="0"/>
            </a:br>
            <a:endParaRPr lang="en-US" altLang="en-US" sz="1600" dirty="0" smtClean="0"/>
          </a:p>
          <a:p>
            <a:pPr lvl="2" eaLnBrk="1" hangingPunct="1">
              <a:lnSpc>
                <a:spcPct val="90000"/>
              </a:lnSpc>
            </a:pPr>
            <a:r>
              <a:rPr lang="en-US" altLang="en-US" sz="1600" dirty="0" smtClean="0"/>
              <a:t>Department of State Health Services (DSHS)</a:t>
            </a:r>
            <a:br>
              <a:rPr lang="en-US" altLang="en-US" sz="1600" dirty="0" smtClean="0"/>
            </a:br>
            <a:endParaRPr lang="en-US" altLang="en-US" sz="1600" dirty="0" smtClean="0"/>
          </a:p>
          <a:p>
            <a:pPr lvl="2" eaLnBrk="1" hangingPunct="1">
              <a:lnSpc>
                <a:spcPct val="90000"/>
              </a:lnSpc>
            </a:pPr>
            <a:r>
              <a:rPr lang="en-US" altLang="en-US" sz="1600" dirty="0" smtClean="0"/>
              <a:t>School Health and Related Services (SHARS)</a:t>
            </a:r>
            <a:br>
              <a:rPr lang="en-US" altLang="en-US" sz="1600" dirty="0" smtClean="0"/>
            </a:br>
            <a:endParaRPr lang="en-US" altLang="en-US" sz="1600" dirty="0" smtClean="0"/>
          </a:p>
          <a:p>
            <a:pPr lvl="2" eaLnBrk="1" hangingPunct="1">
              <a:lnSpc>
                <a:spcPct val="90000"/>
              </a:lnSpc>
            </a:pPr>
            <a:r>
              <a:rPr lang="en-US" altLang="en-US" sz="1600" dirty="0" smtClean="0"/>
              <a:t>Medical Transportation Program (MTP)</a:t>
            </a:r>
            <a:br>
              <a:rPr lang="en-US" altLang="en-US" sz="1600" dirty="0" smtClean="0"/>
            </a:br>
            <a:endParaRPr lang="en-US" altLang="en-US" sz="1600" dirty="0" smtClean="0"/>
          </a:p>
          <a:p>
            <a:pPr lvl="2" eaLnBrk="1" hangingPunct="1">
              <a:lnSpc>
                <a:spcPct val="90000"/>
              </a:lnSpc>
            </a:pPr>
            <a:r>
              <a:rPr lang="en-US" altLang="en-US" sz="1600" dirty="0" smtClean="0"/>
              <a:t>Case Management for Children and Pregnant Women (CPW)</a:t>
            </a:r>
          </a:p>
        </p:txBody>
      </p:sp>
      <p:sp>
        <p:nvSpPr>
          <p:cNvPr id="3" name="Title 2"/>
          <p:cNvSpPr>
            <a:spLocks noGrp="1"/>
          </p:cNvSpPr>
          <p:nvPr>
            <p:ph type="title"/>
          </p:nvPr>
        </p:nvSpPr>
        <p:spPr>
          <a:xfrm>
            <a:off x="381000" y="228600"/>
            <a:ext cx="6400800" cy="609599"/>
          </a:xfrm>
        </p:spPr>
        <p:txBody>
          <a:bodyPr/>
          <a:lstStyle/>
          <a:p>
            <a:r>
              <a:rPr lang="en-US" sz="3200" dirty="0" smtClean="0"/>
              <a:t>How do Service Management</a:t>
            </a:r>
            <a:r>
              <a:rPr lang="en-US" sz="3200" dirty="0"/>
              <a:t> </a:t>
            </a:r>
            <a:r>
              <a:rPr lang="en-US" sz="3200" dirty="0" smtClean="0"/>
              <a:t>Teams Help You?</a:t>
            </a:r>
            <a:endParaRPr lang="en-US" sz="3200" dirty="0"/>
          </a:p>
        </p:txBody>
      </p:sp>
      <p:sp>
        <p:nvSpPr>
          <p:cNvPr id="22536" name="Text Box 17"/>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915400" cy="4343400"/>
          </a:xfrm>
        </p:spPr>
        <p:txBody>
          <a:bodyPr>
            <a:normAutofit lnSpcReduction="10000"/>
          </a:bodyPr>
          <a:lstStyle/>
          <a:p>
            <a:pPr marL="0" indent="0">
              <a:buNone/>
            </a:pPr>
            <a:r>
              <a:rPr lang="en-US" sz="2400" b="1" dirty="0" smtClean="0">
                <a:solidFill>
                  <a:srgbClr val="A8005B"/>
                </a:solidFill>
              </a:rPr>
              <a:t>NEW:  </a:t>
            </a:r>
            <a:r>
              <a:rPr lang="en-US" sz="2400" dirty="0" smtClean="0"/>
              <a:t>Upon approval, support services will be available to members when case needs are identified</a:t>
            </a:r>
            <a:r>
              <a:rPr lang="en-US" sz="1800" dirty="0" smtClean="0"/>
              <a:t>. </a:t>
            </a:r>
          </a:p>
          <a:p>
            <a:pPr marL="0" indent="0">
              <a:buNone/>
            </a:pPr>
            <a:r>
              <a:rPr lang="en-US" sz="1800" dirty="0" smtClean="0"/>
              <a:t>Examples of case needs:</a:t>
            </a:r>
          </a:p>
          <a:p>
            <a:pPr marL="0" indent="0">
              <a:buNone/>
            </a:pPr>
            <a:endParaRPr lang="en-US" sz="2700" dirty="0"/>
          </a:p>
          <a:p>
            <a:pPr marL="0" indent="0">
              <a:buNone/>
            </a:pPr>
            <a:endParaRPr lang="en-US" sz="2700" dirty="0" smtClean="0"/>
          </a:p>
          <a:p>
            <a:pPr marL="0" indent="0">
              <a:buNone/>
            </a:pPr>
            <a:r>
              <a:rPr lang="en-US" sz="2700" dirty="0" smtClean="0"/>
              <a:t> </a:t>
            </a:r>
            <a:endParaRPr lang="en-US" sz="1400" dirty="0" smtClean="0"/>
          </a:p>
          <a:p>
            <a:pPr marL="0" indent="0">
              <a:buNone/>
            </a:pPr>
            <a:endParaRPr lang="en-US" sz="2000" b="1" dirty="0" smtClean="0"/>
          </a:p>
          <a:p>
            <a:pPr marL="0" indent="0">
              <a:buNone/>
            </a:pPr>
            <a:r>
              <a:rPr lang="en-US" sz="1600" b="1" dirty="0" smtClean="0"/>
              <a:t>How </a:t>
            </a:r>
            <a:r>
              <a:rPr lang="en-US" sz="1600" b="1" dirty="0"/>
              <a:t>do services get accessed?   </a:t>
            </a:r>
          </a:p>
          <a:p>
            <a:pPr marL="0" indent="0">
              <a:buNone/>
            </a:pPr>
            <a:r>
              <a:rPr lang="en-US" sz="1800" dirty="0" smtClean="0"/>
              <a:t>Regional WBS/Nurse Consultants will need to coordinate </a:t>
            </a:r>
            <a:r>
              <a:rPr lang="en-US" sz="1800" dirty="0"/>
              <a:t>with </a:t>
            </a:r>
            <a:r>
              <a:rPr lang="en-US" sz="1800" dirty="0" smtClean="0"/>
              <a:t>their STAR Health Liaison and request a scan call (case conference).</a:t>
            </a:r>
            <a:r>
              <a:rPr lang="en-US" sz="1800" dirty="0"/>
              <a:t>  </a:t>
            </a:r>
            <a:r>
              <a:rPr lang="en-US" sz="1800" dirty="0" smtClean="0"/>
              <a:t>For scheduling, a scan call template will need to be submitted in writing and in advance to review the case and member’s needs.</a:t>
            </a:r>
          </a:p>
          <a:p>
            <a:pPr marL="0" indent="0">
              <a:buNone/>
            </a:pPr>
            <a:endParaRPr lang="en-US" sz="2000" dirty="0"/>
          </a:p>
        </p:txBody>
      </p:sp>
      <p:sp>
        <p:nvSpPr>
          <p:cNvPr id="3" name="Title 2"/>
          <p:cNvSpPr>
            <a:spLocks noGrp="1"/>
          </p:cNvSpPr>
          <p:nvPr>
            <p:ph type="title"/>
          </p:nvPr>
        </p:nvSpPr>
        <p:spPr>
          <a:xfrm>
            <a:off x="152400" y="304800"/>
            <a:ext cx="5715000" cy="609599"/>
          </a:xfrm>
        </p:spPr>
        <p:txBody>
          <a:bodyPr/>
          <a:lstStyle/>
          <a:p>
            <a:r>
              <a:rPr lang="en-US" dirty="0" smtClean="0"/>
              <a:t>Case by Case Services</a:t>
            </a:r>
            <a:br>
              <a:rPr lang="en-US" dirty="0" smtClean="0"/>
            </a:b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591795486"/>
              </p:ext>
            </p:extLst>
          </p:nvPr>
        </p:nvGraphicFramePr>
        <p:xfrm>
          <a:off x="381000" y="2514600"/>
          <a:ext cx="8382000" cy="1783080"/>
        </p:xfrm>
        <a:graphic>
          <a:graphicData uri="http://schemas.openxmlformats.org/drawingml/2006/table">
            <a:tbl>
              <a:tblPr firstRow="1" bandRow="1">
                <a:tableStyleId>{5C22544A-7EE6-4342-B048-85BDC9FD1C3A}</a:tableStyleId>
              </a:tblPr>
              <a:tblGrid>
                <a:gridCol w="3684396"/>
                <a:gridCol w="4697604"/>
              </a:tblGrid>
              <a:tr h="533399">
                <a:tc>
                  <a:txBody>
                    <a:bodyPr/>
                    <a:lstStyle/>
                    <a:p>
                      <a:pPr marL="171450" indent="-171450">
                        <a:buFont typeface="Arial" panose="020B0604020202020204" pitchFamily="34" charset="0"/>
                        <a:buChar char="•"/>
                      </a:pPr>
                      <a:r>
                        <a:rPr lang="en-US" sz="1100" b="0" dirty="0" smtClean="0">
                          <a:solidFill>
                            <a:schemeClr val="tx1">
                              <a:lumMod val="75000"/>
                              <a:lumOff val="25000"/>
                            </a:schemeClr>
                          </a:solidFill>
                          <a:latin typeface="+mn-lt"/>
                        </a:rPr>
                        <a:t>Trauma</a:t>
                      </a:r>
                      <a:r>
                        <a:rPr lang="en-US" sz="1100" b="0" baseline="0" dirty="0" smtClean="0">
                          <a:solidFill>
                            <a:schemeClr val="tx1">
                              <a:lumMod val="75000"/>
                              <a:lumOff val="25000"/>
                            </a:schemeClr>
                          </a:solidFill>
                          <a:latin typeface="+mn-lt"/>
                        </a:rPr>
                        <a:t> Inform peer support for Caregivers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smtClean="0">
                          <a:solidFill>
                            <a:schemeClr val="tx1">
                              <a:lumMod val="75000"/>
                              <a:lumOff val="25000"/>
                            </a:schemeClr>
                          </a:solidFill>
                          <a:effectLst/>
                          <a:latin typeface="+mn-lt"/>
                          <a:ea typeface="+mn-ea"/>
                          <a:cs typeface="+mn-cs"/>
                        </a:rPr>
                        <a:t>Pay for costs of professional assembly and disassembly of durable medical equipment for</a:t>
                      </a:r>
                      <a:r>
                        <a:rPr lang="en-US" sz="1100" b="0" kern="1200" baseline="0" dirty="0" smtClean="0">
                          <a:solidFill>
                            <a:schemeClr val="tx1">
                              <a:lumMod val="75000"/>
                              <a:lumOff val="25000"/>
                            </a:schemeClr>
                          </a:solidFill>
                          <a:effectLst/>
                          <a:latin typeface="+mn-lt"/>
                          <a:ea typeface="+mn-ea"/>
                          <a:cs typeface="+mn-cs"/>
                        </a:rPr>
                        <a:t> PMN members when a placement change is indicated </a:t>
                      </a:r>
                      <a:endParaRPr lang="en-US" sz="1100" dirty="0">
                        <a:solidFill>
                          <a:schemeClr val="tx1">
                            <a:lumMod val="75000"/>
                            <a:lumOff val="25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1">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solidFill>
                            <a:schemeClr val="tx1">
                              <a:lumMod val="75000"/>
                              <a:lumOff val="25000"/>
                            </a:schemeClr>
                          </a:solidFill>
                          <a:latin typeface="+mn-lt"/>
                        </a:rPr>
                        <a:t>Practice Visits for Gynecology and Dental appointments</a:t>
                      </a:r>
                      <a:endParaRPr lang="en-US" sz="1100" b="0" dirty="0" smtClean="0">
                        <a:solidFill>
                          <a:schemeClr val="tx1">
                            <a:lumMod val="75000"/>
                            <a:lumOff val="25000"/>
                          </a:schemeClr>
                        </a:solidFill>
                        <a:latin typeface="+mn-lt"/>
                      </a:endParaRPr>
                    </a:p>
                    <a:p>
                      <a:pPr marL="171450" indent="-171450">
                        <a:buFont typeface="Arial" panose="020B0604020202020204" pitchFamily="34" charset="0"/>
                        <a:buChar char="•"/>
                      </a:pPr>
                      <a:endParaRPr lang="en-US" sz="1100" b="0" dirty="0">
                        <a:solidFill>
                          <a:schemeClr val="tx1">
                            <a:lumMod val="75000"/>
                            <a:lumOff val="25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smtClean="0">
                          <a:solidFill>
                            <a:schemeClr val="tx1">
                              <a:lumMod val="75000"/>
                              <a:lumOff val="25000"/>
                            </a:schemeClr>
                          </a:solidFill>
                          <a:effectLst/>
                          <a:latin typeface="+mn-lt"/>
                          <a:ea typeface="+mn-ea"/>
                          <a:cs typeface="+mn-cs"/>
                        </a:rPr>
                        <a:t>Provision of identified skilled nursing services for PMN members</a:t>
                      </a:r>
                      <a:r>
                        <a:rPr lang="en-US" sz="1100" b="0" kern="1200" baseline="0" dirty="0" smtClean="0">
                          <a:solidFill>
                            <a:schemeClr val="tx1">
                              <a:lumMod val="75000"/>
                              <a:lumOff val="25000"/>
                            </a:schemeClr>
                          </a:solidFill>
                          <a:effectLst/>
                          <a:latin typeface="+mn-lt"/>
                          <a:ea typeface="+mn-ea"/>
                          <a:cs typeface="+mn-cs"/>
                        </a:rPr>
                        <a:t> </a:t>
                      </a:r>
                      <a:r>
                        <a:rPr lang="en-US" sz="1100" b="0" kern="1200" dirty="0" smtClean="0">
                          <a:solidFill>
                            <a:schemeClr val="tx1">
                              <a:lumMod val="75000"/>
                              <a:lumOff val="25000"/>
                            </a:schemeClr>
                          </a:solidFill>
                          <a:effectLst/>
                          <a:latin typeface="+mn-lt"/>
                          <a:ea typeface="+mn-ea"/>
                          <a:cs typeface="+mn-cs"/>
                        </a:rPr>
                        <a:t>during transportation to the new placement or the use of non-emergent</a:t>
                      </a:r>
                      <a:r>
                        <a:rPr lang="en-US" sz="1100" b="0" kern="1200" baseline="0" dirty="0" smtClean="0">
                          <a:solidFill>
                            <a:schemeClr val="tx1">
                              <a:lumMod val="75000"/>
                              <a:lumOff val="25000"/>
                            </a:schemeClr>
                          </a:solidFill>
                          <a:effectLst/>
                          <a:latin typeface="+mn-lt"/>
                          <a:ea typeface="+mn-ea"/>
                          <a:cs typeface="+mn-cs"/>
                        </a:rPr>
                        <a:t> ambulance transport  to new placement </a:t>
                      </a:r>
                      <a:endParaRPr lang="en-US" sz="1100" dirty="0">
                        <a:solidFill>
                          <a:schemeClr val="tx1">
                            <a:lumMod val="75000"/>
                            <a:lumOff val="25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244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smtClean="0">
                          <a:solidFill>
                            <a:schemeClr val="tx1">
                              <a:lumMod val="75000"/>
                              <a:lumOff val="25000"/>
                            </a:schemeClr>
                          </a:solidFill>
                          <a:effectLst/>
                          <a:latin typeface="+mn-lt"/>
                          <a:ea typeface="+mn-ea"/>
                          <a:cs typeface="+mn-cs"/>
                        </a:rPr>
                        <a:t>Arranging prior authorized non-emergency transportation to the new placement</a:t>
                      </a:r>
                    </a:p>
                    <a:p>
                      <a:pPr marL="171450" indent="-171450">
                        <a:buFont typeface="Arial" panose="020B0604020202020204" pitchFamily="34" charset="0"/>
                        <a:buChar char="•"/>
                      </a:pPr>
                      <a:endParaRPr lang="en-US" sz="1100" dirty="0">
                        <a:solidFill>
                          <a:schemeClr val="tx1">
                            <a:lumMod val="75000"/>
                            <a:lumOff val="25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smtClean="0">
                          <a:solidFill>
                            <a:schemeClr val="tx1">
                              <a:lumMod val="75000"/>
                              <a:lumOff val="25000"/>
                            </a:schemeClr>
                          </a:solidFill>
                          <a:effectLst/>
                          <a:latin typeface="+mn-lt"/>
                          <a:ea typeface="+mn-ea"/>
                          <a:cs typeface="+mn-cs"/>
                        </a:rPr>
                        <a:t>Provision of up to a 48 hour observation stay in an inpatient setting when placement or supports are not immediately in place during an emergent transition</a:t>
                      </a:r>
                      <a:endParaRPr lang="en-US" sz="1100" b="0" dirty="0">
                        <a:solidFill>
                          <a:schemeClr val="tx1">
                            <a:lumMod val="75000"/>
                            <a:lumOff val="25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618554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58200" cy="4343400"/>
          </a:xfrm>
        </p:spPr>
        <p:txBody>
          <a:bodyPr>
            <a:normAutofit fontScale="85000" lnSpcReduction="20000"/>
          </a:bodyPr>
          <a:lstStyle/>
          <a:p>
            <a:pPr marL="0" indent="0" algn="ctr">
              <a:buNone/>
            </a:pPr>
            <a:r>
              <a:rPr lang="en-US" sz="3200" dirty="0" smtClean="0"/>
              <a:t>Members 18 to 21 can earn up to $160 a year for:</a:t>
            </a:r>
          </a:p>
          <a:p>
            <a:pPr>
              <a:buFont typeface="Arial" panose="020B0604020202020204" pitchFamily="34" charset="0"/>
              <a:buChar char="•"/>
            </a:pPr>
            <a:r>
              <a:rPr lang="en-US" dirty="0" smtClean="0"/>
              <a:t>$25, for getting you annual Texas Health Steps Check up</a:t>
            </a:r>
          </a:p>
          <a:p>
            <a:pPr>
              <a:buFont typeface="Arial" panose="020B0604020202020204" pitchFamily="34" charset="0"/>
              <a:buChar char="•"/>
            </a:pPr>
            <a:r>
              <a:rPr lang="en-US" dirty="0" smtClean="0"/>
              <a:t>$10 for completing a general health screening within 30 days of your 18</a:t>
            </a:r>
            <a:r>
              <a:rPr lang="en-US" baseline="30000" dirty="0" smtClean="0"/>
              <a:t>th</a:t>
            </a:r>
            <a:r>
              <a:rPr lang="en-US" dirty="0" smtClean="0"/>
              <a:t> birthday</a:t>
            </a:r>
          </a:p>
          <a:p>
            <a:pPr>
              <a:buFont typeface="Arial" panose="020B0604020202020204" pitchFamily="34" charset="0"/>
              <a:buChar char="•"/>
            </a:pPr>
            <a:r>
              <a:rPr lang="en-US" dirty="0" smtClean="0"/>
              <a:t>$30 for each dental exam</a:t>
            </a:r>
          </a:p>
          <a:p>
            <a:pPr>
              <a:buFont typeface="Arial" panose="020B0604020202020204" pitchFamily="34" charset="0"/>
              <a:buChar char="•"/>
            </a:pPr>
            <a:r>
              <a:rPr lang="en-US" dirty="0" smtClean="0"/>
              <a:t>$20 for getting your annual Well Women Check up </a:t>
            </a:r>
            <a:r>
              <a:rPr lang="en-US" sz="1600" dirty="0" smtClean="0"/>
              <a:t>(females only)</a:t>
            </a:r>
          </a:p>
          <a:p>
            <a:pPr>
              <a:buFont typeface="Arial" panose="020B0604020202020204" pitchFamily="34" charset="0"/>
              <a:buChar char="•"/>
            </a:pPr>
            <a:r>
              <a:rPr lang="en-US" dirty="0" smtClean="0"/>
              <a:t>$20 for getting an annual Flu Shot</a:t>
            </a:r>
          </a:p>
          <a:p>
            <a:pPr>
              <a:buFont typeface="Arial" panose="020B0604020202020204" pitchFamily="34" charset="0"/>
              <a:buChar char="•"/>
            </a:pPr>
            <a:r>
              <a:rPr lang="en-US" dirty="0" smtClean="0"/>
              <a:t>One time $25 bonus available for completing Annual Texas Health Step within 30 days of 18</a:t>
            </a:r>
            <a:r>
              <a:rPr lang="en-US" baseline="30000" dirty="0" smtClean="0"/>
              <a:t>th</a:t>
            </a:r>
            <a:r>
              <a:rPr lang="en-US" dirty="0" smtClean="0"/>
              <a:t> birthday </a:t>
            </a:r>
          </a:p>
          <a:p>
            <a:endParaRPr lang="en-US" dirty="0"/>
          </a:p>
        </p:txBody>
      </p:sp>
      <p:sp>
        <p:nvSpPr>
          <p:cNvPr id="2" name="Title 1"/>
          <p:cNvSpPr>
            <a:spLocks noGrp="1"/>
          </p:cNvSpPr>
          <p:nvPr>
            <p:ph type="title"/>
          </p:nvPr>
        </p:nvSpPr>
        <p:spPr/>
        <p:txBody>
          <a:bodyPr/>
          <a:lstStyle/>
          <a:p>
            <a:r>
              <a:rPr lang="en-US" sz="2800" dirty="0" smtClean="0"/>
              <a:t>a2A Our Rewards for Taking Care of Yourself</a:t>
            </a:r>
            <a:endParaRPr lang="en-US" sz="2800" dirty="0"/>
          </a:p>
        </p:txBody>
      </p:sp>
    </p:spTree>
    <p:extLst>
      <p:ext uri="{BB962C8B-B14F-4D97-AF65-F5344CB8AC3E}">
        <p14:creationId xmlns:p14="http://schemas.microsoft.com/office/powerpoint/2010/main" val="37008429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a:latin typeface="Trebuchet MS" pitchFamily="34" charset="0"/>
            </a:endParaRPr>
          </a:p>
        </p:txBody>
      </p:sp>
      <p:sp>
        <p:nvSpPr>
          <p:cNvPr id="23555" name="Line 5"/>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23557" name="Text Box 16"/>
          <p:cNvSpPr txBox="1">
            <a:spLocks noChangeAspect="1" noChangeArrowheads="1"/>
          </p:cNvSpPr>
          <p:nvPr/>
        </p:nvSpPr>
        <p:spPr bwMode="auto">
          <a:xfrm>
            <a:off x="304800" y="9906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rgbClr val="800000"/>
              </a:buClr>
              <a:buFontTx/>
              <a:buChar char="•"/>
            </a:pPr>
            <a:endParaRPr lang="en-US" altLang="en-US" sz="2000">
              <a:latin typeface="Trebuchet MS" pitchFamily="34" charset="0"/>
            </a:endParaRPr>
          </a:p>
        </p:txBody>
      </p:sp>
      <p:sp>
        <p:nvSpPr>
          <p:cNvPr id="182291" name="Rectangle 19"/>
          <p:cNvSpPr>
            <a:spLocks noGrp="1" noChangeArrowheads="1"/>
          </p:cNvSpPr>
          <p:nvPr>
            <p:ph idx="1"/>
          </p:nvPr>
        </p:nvSpPr>
        <p:spPr>
          <a:xfrm>
            <a:off x="381000" y="1371600"/>
            <a:ext cx="8458200" cy="4343400"/>
          </a:xfrm>
        </p:spPr>
        <p:txBody>
          <a:bodyPr rtlCol="0">
            <a:normAutofit fontScale="92500" lnSpcReduction="10000"/>
          </a:bodyPr>
          <a:lstStyle/>
          <a:p>
            <a:pPr eaLnBrk="1" fontAlgn="auto" hangingPunct="1">
              <a:lnSpc>
                <a:spcPct val="80000"/>
              </a:lnSpc>
              <a:spcAft>
                <a:spcPts val="0"/>
              </a:spcAft>
              <a:buFont typeface="Arial" pitchFamily="34" charset="0"/>
              <a:buChar char="•"/>
              <a:defRPr/>
            </a:pPr>
            <a:endParaRPr lang="en-US" sz="1800" dirty="0" smtClean="0"/>
          </a:p>
          <a:p>
            <a:pPr marL="0" indent="0" eaLnBrk="1" fontAlgn="auto" hangingPunct="1">
              <a:spcAft>
                <a:spcPts val="0"/>
              </a:spcAft>
              <a:buFontTx/>
              <a:buNone/>
              <a:defRPr/>
            </a:pPr>
            <a:r>
              <a:rPr lang="en-US" sz="2000" dirty="0"/>
              <a:t>To get medications, you will need your Superior ID card or your Texas Benefits Medicaid card.  If you do not have these, call STAR Health Member services at 1-866-912-6283. </a:t>
            </a:r>
            <a:endParaRPr lang="en-US" sz="2000" dirty="0" smtClean="0"/>
          </a:p>
          <a:p>
            <a:pPr marL="0" indent="0" eaLnBrk="1" fontAlgn="auto" hangingPunct="1">
              <a:spcAft>
                <a:spcPts val="0"/>
              </a:spcAft>
              <a:buFontTx/>
              <a:buNone/>
              <a:defRPr/>
            </a:pPr>
            <a:endParaRPr lang="en-US" sz="1000" dirty="0"/>
          </a:p>
          <a:p>
            <a:pPr marL="0" indent="0" eaLnBrk="1" fontAlgn="auto" hangingPunct="1">
              <a:spcAft>
                <a:spcPts val="0"/>
              </a:spcAft>
              <a:buFontTx/>
              <a:buNone/>
              <a:defRPr/>
            </a:pPr>
            <a:r>
              <a:rPr lang="en-US" sz="2000" b="1" dirty="0"/>
              <a:t>If there is a problem, call us when you are still at the pharmacy</a:t>
            </a:r>
            <a:r>
              <a:rPr lang="en-US" sz="1000" b="1" dirty="0"/>
              <a:t>. </a:t>
            </a:r>
            <a:endParaRPr lang="en-US" sz="1000" dirty="0"/>
          </a:p>
          <a:p>
            <a:pPr marL="0" indent="0" eaLnBrk="1" fontAlgn="auto" hangingPunct="1">
              <a:spcAft>
                <a:spcPts val="0"/>
              </a:spcAft>
              <a:buFontTx/>
              <a:buNone/>
              <a:defRPr/>
            </a:pPr>
            <a:endParaRPr lang="en-US" sz="1000" dirty="0" smtClean="0"/>
          </a:p>
          <a:p>
            <a:pPr marL="0" indent="0" eaLnBrk="1" fontAlgn="auto" hangingPunct="1">
              <a:spcAft>
                <a:spcPts val="0"/>
              </a:spcAft>
              <a:buFontTx/>
              <a:buNone/>
              <a:defRPr/>
            </a:pPr>
            <a:r>
              <a:rPr lang="en-US" sz="1600" dirty="0" smtClean="0"/>
              <a:t>We </a:t>
            </a:r>
            <a:r>
              <a:rPr lang="en-US" sz="1600" dirty="0"/>
              <a:t>are here to help. </a:t>
            </a:r>
            <a:r>
              <a:rPr lang="en-US" sz="1600" dirty="0" smtClean="0"/>
              <a:t>STAR </a:t>
            </a:r>
            <a:r>
              <a:rPr lang="en-US" sz="1600" dirty="0"/>
              <a:t>Health staff can help you:</a:t>
            </a:r>
          </a:p>
          <a:p>
            <a:pPr marL="457200" lvl="1" indent="0" eaLnBrk="1" fontAlgn="auto" hangingPunct="1">
              <a:spcAft>
                <a:spcPts val="0"/>
              </a:spcAft>
              <a:buFontTx/>
              <a:buNone/>
              <a:defRPr/>
            </a:pPr>
            <a:r>
              <a:rPr lang="en-US" sz="1600" dirty="0" smtClean="0"/>
              <a:t>●	Find </a:t>
            </a:r>
            <a:r>
              <a:rPr lang="en-US" sz="1600" dirty="0"/>
              <a:t>a Superior Pharmacy </a:t>
            </a:r>
          </a:p>
          <a:p>
            <a:pPr marL="457200" lvl="1" indent="0" eaLnBrk="1" fontAlgn="auto" hangingPunct="1">
              <a:spcAft>
                <a:spcPts val="0"/>
              </a:spcAft>
              <a:buFontTx/>
              <a:buNone/>
              <a:defRPr/>
            </a:pPr>
            <a:r>
              <a:rPr lang="en-US" sz="1600" dirty="0" smtClean="0"/>
              <a:t>● 	Get </a:t>
            </a:r>
            <a:r>
              <a:rPr lang="en-US" sz="1600" dirty="0"/>
              <a:t>medication</a:t>
            </a:r>
          </a:p>
          <a:p>
            <a:pPr marL="457200" lvl="1" indent="0" eaLnBrk="1" fontAlgn="auto" hangingPunct="1">
              <a:spcAft>
                <a:spcPts val="0"/>
              </a:spcAft>
              <a:buFontTx/>
              <a:buNone/>
              <a:defRPr/>
            </a:pPr>
            <a:r>
              <a:rPr lang="en-US" sz="1600" dirty="0" smtClean="0"/>
              <a:t>● 	Answer </a:t>
            </a:r>
            <a:r>
              <a:rPr lang="en-US" sz="1600" dirty="0"/>
              <a:t>questions about early refills or new medicines</a:t>
            </a:r>
          </a:p>
          <a:p>
            <a:pPr marL="457200" lvl="1" indent="0" eaLnBrk="1" fontAlgn="auto" hangingPunct="1">
              <a:spcAft>
                <a:spcPts val="0"/>
              </a:spcAft>
              <a:buFontTx/>
              <a:buNone/>
              <a:defRPr/>
            </a:pPr>
            <a:r>
              <a:rPr lang="en-US" sz="1600" dirty="0" smtClean="0"/>
              <a:t>● 	When </a:t>
            </a:r>
            <a:r>
              <a:rPr lang="en-US" sz="1600" dirty="0"/>
              <a:t>medications are lost or stolen</a:t>
            </a:r>
          </a:p>
          <a:p>
            <a:pPr marL="457200" lvl="1" indent="0" eaLnBrk="1" fontAlgn="auto" hangingPunct="1">
              <a:spcAft>
                <a:spcPts val="0"/>
              </a:spcAft>
              <a:buFontTx/>
              <a:buNone/>
              <a:defRPr/>
            </a:pPr>
            <a:r>
              <a:rPr lang="en-US" sz="1600" dirty="0" smtClean="0"/>
              <a:t>● 	If </a:t>
            </a:r>
            <a:r>
              <a:rPr lang="en-US" sz="1600" dirty="0"/>
              <a:t>a medication needs an authorization or if a medication has been denied</a:t>
            </a:r>
          </a:p>
          <a:p>
            <a:pPr marL="457200" lvl="1" indent="0" eaLnBrk="1" fontAlgn="auto" hangingPunct="1">
              <a:spcAft>
                <a:spcPts val="0"/>
              </a:spcAft>
              <a:buFontTx/>
              <a:buNone/>
              <a:defRPr/>
            </a:pPr>
            <a:r>
              <a:rPr lang="en-US" sz="1600" dirty="0" smtClean="0"/>
              <a:t>● 	Find </a:t>
            </a:r>
            <a:r>
              <a:rPr lang="en-US" sz="1600" dirty="0"/>
              <a:t>out if a drug is covered by Medicaid</a:t>
            </a:r>
          </a:p>
          <a:p>
            <a:pPr marL="457200" lvl="1" indent="0" eaLnBrk="1" fontAlgn="auto" hangingPunct="1">
              <a:spcAft>
                <a:spcPts val="0"/>
              </a:spcAft>
              <a:buFontTx/>
              <a:buNone/>
              <a:defRPr/>
            </a:pPr>
            <a:r>
              <a:rPr lang="en-US" sz="1600" dirty="0" smtClean="0"/>
              <a:t>● 	Obtain </a:t>
            </a:r>
            <a:r>
              <a:rPr lang="en-US" sz="1600" dirty="0"/>
              <a:t>72 hour supplies of emergency prescriptions if a prior </a:t>
            </a:r>
            <a:r>
              <a:rPr lang="en-US" sz="1600" dirty="0" smtClean="0"/>
              <a:t>authorization is </a:t>
            </a:r>
            <a:r>
              <a:rPr lang="en-US" sz="1600" dirty="0"/>
              <a:t>not available.</a:t>
            </a:r>
          </a:p>
          <a:p>
            <a:pPr eaLnBrk="1" fontAlgn="auto" hangingPunct="1">
              <a:lnSpc>
                <a:spcPct val="80000"/>
              </a:lnSpc>
              <a:spcAft>
                <a:spcPts val="0"/>
              </a:spcAft>
              <a:buFont typeface="Arial" pitchFamily="34" charset="0"/>
              <a:buChar char="•"/>
              <a:defRPr/>
            </a:pPr>
            <a:endParaRPr lang="en-US" sz="1000" dirty="0" smtClean="0"/>
          </a:p>
          <a:p>
            <a:pPr eaLnBrk="1" fontAlgn="auto" hangingPunct="1">
              <a:lnSpc>
                <a:spcPct val="80000"/>
              </a:lnSpc>
              <a:spcAft>
                <a:spcPts val="0"/>
              </a:spcAft>
              <a:buFontTx/>
              <a:buNone/>
              <a:defRPr/>
            </a:pPr>
            <a:r>
              <a:rPr lang="en-US" sz="1800" b="1" dirty="0" smtClean="0"/>
              <a:t>	</a:t>
            </a:r>
            <a:endParaRPr lang="en-US" sz="1400" b="1" dirty="0" smtClean="0"/>
          </a:p>
        </p:txBody>
      </p:sp>
      <p:sp>
        <p:nvSpPr>
          <p:cNvPr id="3" name="Title 2"/>
          <p:cNvSpPr>
            <a:spLocks noGrp="1"/>
          </p:cNvSpPr>
          <p:nvPr>
            <p:ph type="title"/>
          </p:nvPr>
        </p:nvSpPr>
        <p:spPr/>
        <p:txBody>
          <a:bodyPr/>
          <a:lstStyle/>
          <a:p>
            <a:r>
              <a:rPr lang="en-US" dirty="0" smtClean="0"/>
              <a:t>Prescriptions</a:t>
            </a:r>
            <a:endParaRPr lang="en-US" dirty="0"/>
          </a:p>
        </p:txBody>
      </p:sp>
      <p:sp>
        <p:nvSpPr>
          <p:cNvPr id="23559" name="Text Box 22"/>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19</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24579" name="Line 5"/>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24581" name="Text Box 15"/>
          <p:cNvSpPr txBox="1">
            <a:spLocks noChangeArrowheads="1"/>
          </p:cNvSpPr>
          <p:nvPr/>
        </p:nvSpPr>
        <p:spPr bwMode="auto">
          <a:xfrm>
            <a:off x="228600" y="242888"/>
            <a:ext cx="876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endParaRPr lang="en-US" altLang="en-US" sz="3000" b="1">
              <a:latin typeface="Trebuchet MS" pitchFamily="34" charset="0"/>
            </a:endParaRPr>
          </a:p>
        </p:txBody>
      </p:sp>
      <p:sp>
        <p:nvSpPr>
          <p:cNvPr id="24582" name="Text Box 16"/>
          <p:cNvSpPr txBox="1">
            <a:spLocks noChangeAspect="1" noChangeArrowheads="1"/>
          </p:cNvSpPr>
          <p:nvPr/>
        </p:nvSpPr>
        <p:spPr bwMode="auto">
          <a:xfrm>
            <a:off x="304800" y="9906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rgbClr val="800000"/>
              </a:buClr>
              <a:buFontTx/>
              <a:buChar char="•"/>
            </a:pPr>
            <a:endParaRPr lang="en-US" altLang="en-US" sz="2000">
              <a:latin typeface="Trebuchet MS" pitchFamily="34" charset="0"/>
            </a:endParaRPr>
          </a:p>
        </p:txBody>
      </p:sp>
      <p:sp>
        <p:nvSpPr>
          <p:cNvPr id="21519" name="Rectangle 19"/>
          <p:cNvSpPr>
            <a:spLocks noGrp="1" noChangeArrowheads="1"/>
          </p:cNvSpPr>
          <p:nvPr>
            <p:ph idx="1"/>
          </p:nvPr>
        </p:nvSpPr>
        <p:spPr>
          <a:xfrm>
            <a:off x="381000" y="1189037"/>
            <a:ext cx="8458200" cy="4754563"/>
          </a:xfrm>
        </p:spPr>
        <p:txBody>
          <a:bodyPr rtlCol="0">
            <a:normAutofit fontScale="25000" lnSpcReduction="20000"/>
          </a:bodyPr>
          <a:lstStyle/>
          <a:p>
            <a:pPr marL="0" indent="0" eaLnBrk="1" fontAlgn="auto" hangingPunct="1">
              <a:lnSpc>
                <a:spcPct val="80000"/>
              </a:lnSpc>
              <a:spcBef>
                <a:spcPct val="50000"/>
              </a:spcBef>
              <a:spcAft>
                <a:spcPts val="0"/>
              </a:spcAft>
              <a:buFont typeface="Arial" charset="0"/>
              <a:buNone/>
              <a:defRPr/>
            </a:pPr>
            <a:endParaRPr lang="en-US" sz="9600" b="0" dirty="0" smtClean="0"/>
          </a:p>
          <a:p>
            <a:pPr marL="0" indent="0" eaLnBrk="1" fontAlgn="auto" hangingPunct="1">
              <a:lnSpc>
                <a:spcPct val="80000"/>
              </a:lnSpc>
              <a:spcBef>
                <a:spcPct val="50000"/>
              </a:spcBef>
              <a:spcAft>
                <a:spcPts val="0"/>
              </a:spcAft>
              <a:buFont typeface="Arial" charset="0"/>
              <a:buNone/>
              <a:defRPr/>
            </a:pPr>
            <a:r>
              <a:rPr lang="en-US" sz="9600" b="0" dirty="0" smtClean="0"/>
              <a:t>Contact your Primary Care Provider first</a:t>
            </a:r>
          </a:p>
          <a:p>
            <a:pPr marL="0" indent="0" eaLnBrk="1" fontAlgn="auto" hangingPunct="1">
              <a:lnSpc>
                <a:spcPct val="80000"/>
              </a:lnSpc>
              <a:spcBef>
                <a:spcPct val="50000"/>
              </a:spcBef>
              <a:spcAft>
                <a:spcPts val="0"/>
              </a:spcAft>
              <a:buFont typeface="Arial" charset="0"/>
              <a:buNone/>
              <a:defRPr/>
            </a:pPr>
            <a:r>
              <a:rPr lang="en-US" sz="9600" b="0" dirty="0" smtClean="0"/>
              <a:t>If you cannot reach your doctor or you want to talk to someone while you wait for your doctor to call you back call:</a:t>
            </a:r>
          </a:p>
          <a:p>
            <a:pPr algn="ctr" eaLnBrk="1" fontAlgn="auto" hangingPunct="1">
              <a:lnSpc>
                <a:spcPct val="80000"/>
              </a:lnSpc>
              <a:spcBef>
                <a:spcPct val="50000"/>
              </a:spcBef>
              <a:spcAft>
                <a:spcPts val="0"/>
              </a:spcAft>
              <a:buFontTx/>
              <a:buNone/>
              <a:defRPr/>
            </a:pPr>
            <a:r>
              <a:rPr lang="en-US" sz="9600" b="0" dirty="0" smtClean="0"/>
              <a:t>Nurse Advice Line 1-866-912-6283</a:t>
            </a:r>
          </a:p>
          <a:p>
            <a:pPr eaLnBrk="1" fontAlgn="auto" hangingPunct="1">
              <a:lnSpc>
                <a:spcPct val="80000"/>
              </a:lnSpc>
              <a:spcBef>
                <a:spcPct val="50000"/>
              </a:spcBef>
              <a:spcAft>
                <a:spcPts val="0"/>
              </a:spcAft>
              <a:buFont typeface="Arial" pitchFamily="34" charset="0"/>
              <a:buChar char="•"/>
              <a:defRPr/>
            </a:pPr>
            <a:r>
              <a:rPr lang="en-US" sz="8000" b="0" dirty="0" smtClean="0"/>
              <a:t>Assists 24 hours a day, 7 days a week</a:t>
            </a:r>
          </a:p>
          <a:p>
            <a:pPr eaLnBrk="1" fontAlgn="auto" hangingPunct="1">
              <a:lnSpc>
                <a:spcPct val="80000"/>
              </a:lnSpc>
              <a:spcBef>
                <a:spcPct val="50000"/>
              </a:spcBef>
              <a:spcAft>
                <a:spcPts val="0"/>
              </a:spcAft>
              <a:buFont typeface="Arial" pitchFamily="34" charset="0"/>
              <a:buChar char="•"/>
              <a:defRPr/>
            </a:pPr>
            <a:endParaRPr lang="en-US" sz="8000" b="0" dirty="0" smtClean="0"/>
          </a:p>
          <a:p>
            <a:pPr eaLnBrk="1" fontAlgn="auto" hangingPunct="1">
              <a:lnSpc>
                <a:spcPct val="80000"/>
              </a:lnSpc>
              <a:spcAft>
                <a:spcPts val="0"/>
              </a:spcAft>
              <a:buFont typeface="Arial" pitchFamily="34" charset="0"/>
              <a:buChar char="•"/>
              <a:defRPr/>
            </a:pPr>
            <a:r>
              <a:rPr lang="en-US" sz="8000" b="0" dirty="0" smtClean="0"/>
              <a:t>Staffed by registered nurses to help answer questions for example:</a:t>
            </a:r>
          </a:p>
          <a:p>
            <a:pPr marL="0" indent="0" eaLnBrk="1" fontAlgn="auto" hangingPunct="1">
              <a:lnSpc>
                <a:spcPct val="80000"/>
              </a:lnSpc>
              <a:spcAft>
                <a:spcPts val="0"/>
              </a:spcAft>
              <a:buNone/>
              <a:defRPr/>
            </a:pPr>
            <a:endParaRPr lang="en-US" sz="8000" b="0" dirty="0" smtClean="0"/>
          </a:p>
          <a:p>
            <a:pPr lvl="1" eaLnBrk="1" fontAlgn="auto" hangingPunct="1">
              <a:lnSpc>
                <a:spcPct val="80000"/>
              </a:lnSpc>
              <a:spcAft>
                <a:spcPts val="0"/>
              </a:spcAft>
              <a:buFont typeface="Arial" pitchFamily="34" charset="0"/>
              <a:buChar char="•"/>
              <a:defRPr/>
            </a:pPr>
            <a:r>
              <a:rPr lang="en-US" sz="8000" dirty="0" smtClean="0"/>
              <a:t>What to do if you are sick or in need of health care services</a:t>
            </a:r>
          </a:p>
          <a:p>
            <a:pPr lvl="1" eaLnBrk="1" fontAlgn="auto" hangingPunct="1">
              <a:lnSpc>
                <a:spcPct val="80000"/>
              </a:lnSpc>
              <a:spcAft>
                <a:spcPts val="0"/>
              </a:spcAft>
              <a:buFont typeface="Arial" pitchFamily="34" charset="0"/>
              <a:buChar char="•"/>
              <a:defRPr/>
            </a:pPr>
            <a:r>
              <a:rPr lang="en-US" sz="8000" dirty="0" smtClean="0"/>
              <a:t>Answers questions about medications and dosages</a:t>
            </a:r>
          </a:p>
          <a:p>
            <a:pPr marL="457200" lvl="1" indent="0" eaLnBrk="1" fontAlgn="auto" hangingPunct="1">
              <a:lnSpc>
                <a:spcPct val="80000"/>
              </a:lnSpc>
              <a:spcAft>
                <a:spcPts val="0"/>
              </a:spcAft>
              <a:buNone/>
              <a:defRPr/>
            </a:pPr>
            <a:endParaRPr lang="en-US" sz="8000" dirty="0" smtClean="0"/>
          </a:p>
          <a:p>
            <a:pPr eaLnBrk="1" fontAlgn="auto" hangingPunct="1">
              <a:lnSpc>
                <a:spcPct val="80000"/>
              </a:lnSpc>
              <a:spcAft>
                <a:spcPts val="0"/>
              </a:spcAft>
              <a:buFont typeface="Arial" pitchFamily="34" charset="0"/>
              <a:buChar char="•"/>
              <a:defRPr/>
            </a:pPr>
            <a:r>
              <a:rPr lang="en-US" sz="8000" b="0" dirty="0" smtClean="0"/>
              <a:t>Staff are bilingual (English/Spanish</a:t>
            </a:r>
            <a:r>
              <a:rPr lang="en-US" sz="8000" dirty="0" smtClean="0"/>
              <a:t>) </a:t>
            </a:r>
            <a:r>
              <a:rPr lang="en-US" sz="8000" b="0" dirty="0" smtClean="0"/>
              <a:t>and the service is </a:t>
            </a:r>
          </a:p>
          <a:p>
            <a:pPr marL="0" indent="0" eaLnBrk="1" fontAlgn="auto" hangingPunct="1">
              <a:lnSpc>
                <a:spcPct val="80000"/>
              </a:lnSpc>
              <a:spcAft>
                <a:spcPts val="0"/>
              </a:spcAft>
              <a:buFont typeface="Arial" charset="0"/>
              <a:buNone/>
              <a:defRPr/>
            </a:pPr>
            <a:r>
              <a:rPr lang="en-US" sz="8000" b="0" dirty="0"/>
              <a:t> </a:t>
            </a:r>
            <a:r>
              <a:rPr lang="en-US" sz="8000" b="0" dirty="0" smtClean="0"/>
              <a:t>   at no cost to you.  </a:t>
            </a:r>
          </a:p>
          <a:p>
            <a:pPr algn="ctr" eaLnBrk="1" fontAlgn="auto" hangingPunct="1">
              <a:lnSpc>
                <a:spcPct val="80000"/>
              </a:lnSpc>
              <a:spcAft>
                <a:spcPts val="0"/>
              </a:spcAft>
              <a:buFontTx/>
              <a:buNone/>
              <a:defRPr/>
            </a:pPr>
            <a:endParaRPr lang="en-US" sz="2000" dirty="0" smtClean="0"/>
          </a:p>
          <a:p>
            <a:pPr eaLnBrk="1" fontAlgn="auto" hangingPunct="1">
              <a:lnSpc>
                <a:spcPct val="80000"/>
              </a:lnSpc>
              <a:spcAft>
                <a:spcPts val="0"/>
              </a:spcAft>
              <a:buFontTx/>
              <a:buNone/>
              <a:defRPr/>
            </a:pPr>
            <a:endParaRPr lang="en-US" sz="2000" dirty="0" smtClean="0"/>
          </a:p>
        </p:txBody>
      </p:sp>
      <p:sp>
        <p:nvSpPr>
          <p:cNvPr id="3" name="Title 2"/>
          <p:cNvSpPr>
            <a:spLocks noGrp="1"/>
          </p:cNvSpPr>
          <p:nvPr>
            <p:ph type="title"/>
          </p:nvPr>
        </p:nvSpPr>
        <p:spPr/>
        <p:txBody>
          <a:bodyPr/>
          <a:lstStyle/>
          <a:p>
            <a:r>
              <a:rPr lang="en-US" sz="2600" dirty="0" smtClean="0"/>
              <a:t>Who do I Contact in an Emergency?</a:t>
            </a:r>
            <a:endParaRPr lang="en-US" sz="2600" dirty="0"/>
          </a:p>
        </p:txBody>
      </p:sp>
      <p:sp>
        <p:nvSpPr>
          <p:cNvPr id="24584" name="Text Box 22"/>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20</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0" y="838200"/>
            <a:ext cx="9144000" cy="5791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25603" name="Text Box 5"/>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25604" name="Rectangle 13"/>
          <p:cNvSpPr>
            <a:spLocks noChangeArrowheads="1"/>
          </p:cNvSpPr>
          <p:nvPr/>
        </p:nvSpPr>
        <p:spPr bwMode="auto">
          <a:xfrm>
            <a:off x="228600" y="1143000"/>
            <a:ext cx="8229600" cy="4495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25605" name="Rectangle 15"/>
          <p:cNvSpPr>
            <a:spLocks noGrp="1" noChangeArrowheads="1"/>
          </p:cNvSpPr>
          <p:nvPr>
            <p:ph idx="1"/>
          </p:nvPr>
        </p:nvSpPr>
        <p:spPr>
          <a:xfrm>
            <a:off x="381000" y="1447800"/>
            <a:ext cx="8458200" cy="4343400"/>
          </a:xfrm>
        </p:spPr>
        <p:txBody>
          <a:bodyPr>
            <a:normAutofit/>
          </a:bodyPr>
          <a:lstStyle/>
          <a:p>
            <a:pPr eaLnBrk="1" hangingPunct="1">
              <a:lnSpc>
                <a:spcPct val="80000"/>
              </a:lnSpc>
              <a:buFontTx/>
              <a:buNone/>
            </a:pPr>
            <a:r>
              <a:rPr lang="en-US" altLang="en-US" sz="1800" dirty="0" smtClean="0"/>
              <a:t>We want to help! If you have a complaint, please call Superior Health Plan at </a:t>
            </a:r>
          </a:p>
          <a:p>
            <a:pPr algn="ctr" eaLnBrk="1" hangingPunct="1">
              <a:lnSpc>
                <a:spcPct val="80000"/>
              </a:lnSpc>
              <a:buFontTx/>
              <a:buNone/>
            </a:pPr>
            <a:r>
              <a:rPr lang="en-US" altLang="en-US" sz="2000" b="1" dirty="0" smtClean="0"/>
              <a:t>1-866-912-6283</a:t>
            </a:r>
          </a:p>
          <a:p>
            <a:pPr algn="ctr" eaLnBrk="1" hangingPunct="1">
              <a:lnSpc>
                <a:spcPct val="80000"/>
              </a:lnSpc>
              <a:buFontTx/>
              <a:buNone/>
            </a:pPr>
            <a:endParaRPr lang="en-US" altLang="en-US" sz="800" b="1" dirty="0" smtClean="0"/>
          </a:p>
          <a:p>
            <a:pPr eaLnBrk="1" hangingPunct="1">
              <a:lnSpc>
                <a:spcPct val="80000"/>
              </a:lnSpc>
            </a:pPr>
            <a:r>
              <a:rPr lang="en-US" altLang="en-US" sz="1600" dirty="0" smtClean="0"/>
              <a:t>A Member Advocate can help file a complaint.  Superior Health Plan will have a solution 30 days from the date you submitted your complaint.  There is no time limit on filing a complaint.</a:t>
            </a:r>
          </a:p>
          <a:p>
            <a:pPr eaLnBrk="1" hangingPunct="1">
              <a:lnSpc>
                <a:spcPct val="80000"/>
              </a:lnSpc>
            </a:pPr>
            <a:endParaRPr lang="en-US" altLang="en-US" sz="400" dirty="0" smtClean="0"/>
          </a:p>
          <a:p>
            <a:pPr eaLnBrk="1" hangingPunct="1">
              <a:lnSpc>
                <a:spcPct val="80000"/>
              </a:lnSpc>
              <a:buFontTx/>
              <a:buNone/>
            </a:pPr>
            <a:r>
              <a:rPr lang="en-US" altLang="en-US" sz="1800" b="1" dirty="0" smtClean="0"/>
              <a:t>Appeal</a:t>
            </a:r>
          </a:p>
          <a:p>
            <a:pPr eaLnBrk="1" hangingPunct="1">
              <a:lnSpc>
                <a:spcPct val="80000"/>
              </a:lnSpc>
            </a:pPr>
            <a:r>
              <a:rPr lang="en-US" altLang="en-US" sz="1600" dirty="0" smtClean="0"/>
              <a:t>If you are not happy with the solution, you can file an Appeal.  You</a:t>
            </a:r>
          </a:p>
          <a:p>
            <a:pPr eaLnBrk="1" hangingPunct="1">
              <a:lnSpc>
                <a:spcPct val="80000"/>
              </a:lnSpc>
              <a:buFontTx/>
              <a:buNone/>
            </a:pPr>
            <a:r>
              <a:rPr lang="en-US" altLang="en-US" sz="1600" dirty="0" smtClean="0"/>
              <a:t>	MUST ask for an appeal in writing within 30 days from the date of the original</a:t>
            </a:r>
          </a:p>
          <a:p>
            <a:pPr eaLnBrk="1" hangingPunct="1">
              <a:lnSpc>
                <a:spcPct val="80000"/>
              </a:lnSpc>
              <a:buFontTx/>
              <a:buNone/>
            </a:pPr>
            <a:r>
              <a:rPr lang="en-US" altLang="en-US" sz="1600" dirty="0" smtClean="0"/>
              <a:t>	decision.  You may request an appeal over the phone or in writing by</a:t>
            </a:r>
          </a:p>
          <a:p>
            <a:pPr eaLnBrk="1" hangingPunct="1">
              <a:lnSpc>
                <a:spcPct val="80000"/>
              </a:lnSpc>
              <a:buFontTx/>
              <a:buNone/>
            </a:pPr>
            <a:r>
              <a:rPr lang="en-US" altLang="en-US" sz="1600" dirty="0" smtClean="0"/>
              <a:t>	contacting your Member Advocate.</a:t>
            </a:r>
          </a:p>
          <a:p>
            <a:pPr eaLnBrk="1" hangingPunct="1">
              <a:lnSpc>
                <a:spcPct val="80000"/>
              </a:lnSpc>
              <a:buFontTx/>
              <a:buNone/>
            </a:pPr>
            <a:endParaRPr lang="en-US" altLang="en-US" sz="400" dirty="0" smtClean="0"/>
          </a:p>
          <a:p>
            <a:pPr eaLnBrk="1" hangingPunct="1">
              <a:lnSpc>
                <a:spcPct val="80000"/>
              </a:lnSpc>
              <a:buFontTx/>
              <a:buNone/>
            </a:pPr>
            <a:r>
              <a:rPr lang="en-US" altLang="en-US" sz="1800" b="1" dirty="0" smtClean="0"/>
              <a:t>State Fair Hearing</a:t>
            </a:r>
          </a:p>
          <a:p>
            <a:pPr eaLnBrk="1" hangingPunct="1">
              <a:lnSpc>
                <a:spcPct val="80000"/>
              </a:lnSpc>
            </a:pPr>
            <a:r>
              <a:rPr lang="en-US" altLang="en-US" sz="1600" dirty="0" smtClean="0"/>
              <a:t>If you are not satisfied, you may ask for a State Fair Hearing any time during the</a:t>
            </a:r>
          </a:p>
          <a:p>
            <a:pPr eaLnBrk="1" hangingPunct="1">
              <a:lnSpc>
                <a:spcPct val="80000"/>
              </a:lnSpc>
              <a:buFontTx/>
              <a:buNone/>
            </a:pPr>
            <a:r>
              <a:rPr lang="en-US" altLang="en-US" sz="1600" dirty="0" smtClean="0"/>
              <a:t>	Appeals process.  You MUST ask for a fair hearing within 90 days from the</a:t>
            </a:r>
          </a:p>
          <a:p>
            <a:pPr eaLnBrk="1" hangingPunct="1">
              <a:lnSpc>
                <a:spcPct val="80000"/>
              </a:lnSpc>
              <a:buFontTx/>
              <a:buNone/>
            </a:pPr>
            <a:r>
              <a:rPr lang="en-US" altLang="en-US" sz="1600" dirty="0" smtClean="0"/>
              <a:t>	date printed on the health plan’s letter.  All requests MUST be made in writing. </a:t>
            </a:r>
          </a:p>
          <a:p>
            <a:pPr eaLnBrk="1" hangingPunct="1">
              <a:lnSpc>
                <a:spcPct val="80000"/>
              </a:lnSpc>
              <a:buFontTx/>
              <a:buNone/>
            </a:pPr>
            <a:r>
              <a:rPr lang="en-US" altLang="en-US" sz="1600" dirty="0" smtClean="0"/>
              <a:t>	The Health and Human Services Commission will make their final decision within 90 days from the date the Member asked for the fair hearing. </a:t>
            </a:r>
          </a:p>
          <a:p>
            <a:pPr eaLnBrk="1" hangingPunct="1">
              <a:lnSpc>
                <a:spcPct val="80000"/>
              </a:lnSpc>
              <a:buFontTx/>
              <a:buNone/>
            </a:pPr>
            <a:endParaRPr lang="en-US" altLang="en-US" sz="1600" dirty="0" smtClean="0"/>
          </a:p>
        </p:txBody>
      </p:sp>
      <p:sp>
        <p:nvSpPr>
          <p:cNvPr id="3" name="Title 2"/>
          <p:cNvSpPr>
            <a:spLocks noGrp="1"/>
          </p:cNvSpPr>
          <p:nvPr>
            <p:ph type="title"/>
          </p:nvPr>
        </p:nvSpPr>
        <p:spPr/>
        <p:txBody>
          <a:bodyPr/>
          <a:lstStyle/>
          <a:p>
            <a:r>
              <a:rPr lang="en-US" sz="2400" dirty="0" smtClean="0"/>
              <a:t>What Should I do if I have a </a:t>
            </a:r>
            <a:r>
              <a:rPr lang="en-US" sz="2200" dirty="0" smtClean="0"/>
              <a:t>Complaint?</a:t>
            </a:r>
            <a:r>
              <a:rPr lang="en-US" dirty="0" smtClean="0"/>
              <a:t> </a:t>
            </a:r>
            <a:endParaRPr lang="en-US" dirty="0"/>
          </a:p>
        </p:txBody>
      </p:sp>
      <p:sp>
        <p:nvSpPr>
          <p:cNvPr id="25606" name="Text Box 17"/>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21</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Grp="1" noChangeArrowheads="1"/>
          </p:cNvSpPr>
          <p:nvPr>
            <p:ph idx="1"/>
          </p:nvPr>
        </p:nvSpPr>
        <p:spPr>
          <a:xfrm>
            <a:off x="381000" y="1447800"/>
            <a:ext cx="8458200" cy="4343400"/>
          </a:xfrm>
        </p:spPr>
        <p:txBody>
          <a:bodyPr>
            <a:normAutofit lnSpcReduction="10000"/>
          </a:bodyPr>
          <a:lstStyle/>
          <a:p>
            <a:pPr eaLnBrk="1" hangingPunct="1">
              <a:lnSpc>
                <a:spcPct val="80000"/>
              </a:lnSpc>
              <a:buFontTx/>
              <a:buNone/>
            </a:pPr>
            <a:r>
              <a:rPr lang="en-US" altLang="en-US" sz="1800" b="0" u="sng" dirty="0" smtClean="0"/>
              <a:t>STAR Health Newborn Enrollment:</a:t>
            </a:r>
          </a:p>
          <a:p>
            <a:pPr eaLnBrk="1" hangingPunct="1">
              <a:lnSpc>
                <a:spcPct val="80000"/>
              </a:lnSpc>
            </a:pPr>
            <a:r>
              <a:rPr lang="en-US" altLang="en-US" sz="1800" b="0" dirty="0" smtClean="0"/>
              <a:t>If a woman is a Superior STAR Health Member at the time of delivery, the newborn is also a Superior STAR Health Member from the date of birth (excludes members enrolled as Former Foster Care Enrolled in Higher Education)</a:t>
            </a:r>
            <a:endParaRPr lang="en-US" altLang="en-US" sz="1800" b="0" i="1" dirty="0" smtClean="0"/>
          </a:p>
          <a:p>
            <a:pPr eaLnBrk="1" hangingPunct="1">
              <a:lnSpc>
                <a:spcPct val="80000"/>
              </a:lnSpc>
              <a:buFontTx/>
              <a:buNone/>
            </a:pPr>
            <a:endParaRPr lang="en-US" altLang="en-US" sz="1800" b="0" i="1" dirty="0" smtClean="0"/>
          </a:p>
          <a:p>
            <a:pPr eaLnBrk="1" hangingPunct="1">
              <a:lnSpc>
                <a:spcPct val="80000"/>
              </a:lnSpc>
              <a:buFontTx/>
              <a:buNone/>
            </a:pPr>
            <a:r>
              <a:rPr lang="en-US" altLang="en-US" sz="1800" b="0" u="sng" dirty="0" smtClean="0"/>
              <a:t>Primary Care Provider</a:t>
            </a:r>
            <a:r>
              <a:rPr lang="en-US" altLang="en-US" sz="1800" b="0" dirty="0" smtClean="0"/>
              <a:t> </a:t>
            </a:r>
            <a:r>
              <a:rPr lang="en-US" altLang="en-US" sz="1800" b="0" u="sng" dirty="0" smtClean="0"/>
              <a:t> For Newborns:</a:t>
            </a:r>
          </a:p>
          <a:p>
            <a:pPr eaLnBrk="1" hangingPunct="1">
              <a:lnSpc>
                <a:spcPct val="80000"/>
              </a:lnSpc>
            </a:pPr>
            <a:r>
              <a:rPr lang="en-US" altLang="en-US" sz="1800" b="0" dirty="0" smtClean="0"/>
              <a:t>To make a Primary Care Provider  selection for the unborn child, all pregnant women are referred to Superior STAR Health Member Services at 1-866-912-6283 </a:t>
            </a:r>
          </a:p>
          <a:p>
            <a:pPr eaLnBrk="1" hangingPunct="1">
              <a:lnSpc>
                <a:spcPct val="80000"/>
              </a:lnSpc>
              <a:buFontTx/>
              <a:buNone/>
            </a:pPr>
            <a:endParaRPr lang="en-US" altLang="en-US" sz="1800" b="0" dirty="0" smtClean="0"/>
          </a:p>
          <a:p>
            <a:pPr eaLnBrk="1" hangingPunct="1">
              <a:lnSpc>
                <a:spcPct val="80000"/>
              </a:lnSpc>
            </a:pPr>
            <a:r>
              <a:rPr lang="en-US" altLang="en-US" sz="1800" b="0" dirty="0" smtClean="0"/>
              <a:t>All Providers are to direct the STAR Health mother to her DFPS Case Worker if she is still in foster care, to ensure the newborn is officially enrolled in the STAR Health Program </a:t>
            </a:r>
          </a:p>
          <a:p>
            <a:pPr algn="ctr" eaLnBrk="1" hangingPunct="1">
              <a:lnSpc>
                <a:spcPct val="80000"/>
              </a:lnSpc>
              <a:buFontTx/>
              <a:buNone/>
            </a:pPr>
            <a:endParaRPr lang="en-US" altLang="en-US" sz="1800" b="0" i="1" dirty="0" smtClean="0"/>
          </a:p>
          <a:p>
            <a:pPr eaLnBrk="1" hangingPunct="1">
              <a:lnSpc>
                <a:spcPct val="80000"/>
              </a:lnSpc>
            </a:pPr>
            <a:r>
              <a:rPr lang="en-US" altLang="en-US" sz="1800" b="0" dirty="0" smtClean="0"/>
              <a:t>Newborns should receive a Medicaid ID number within 30 days of their birth</a:t>
            </a:r>
          </a:p>
          <a:p>
            <a:pPr eaLnBrk="1" hangingPunct="1">
              <a:lnSpc>
                <a:spcPct val="80000"/>
              </a:lnSpc>
              <a:buFontTx/>
              <a:buNone/>
            </a:pPr>
            <a:endParaRPr lang="en-US" altLang="en-US" sz="1800" b="0" dirty="0" smtClean="0"/>
          </a:p>
          <a:p>
            <a:pPr eaLnBrk="1" hangingPunct="1">
              <a:lnSpc>
                <a:spcPct val="80000"/>
              </a:lnSpc>
            </a:pPr>
            <a:r>
              <a:rPr lang="en-US" altLang="en-US" sz="1800" b="0" dirty="0" smtClean="0"/>
              <a:t>Until that time, all claims related to the care of the newborn should be filed with the mother’s Medicaid ID number</a:t>
            </a:r>
          </a:p>
        </p:txBody>
      </p:sp>
      <p:sp>
        <p:nvSpPr>
          <p:cNvPr id="3" name="Title 2"/>
          <p:cNvSpPr>
            <a:spLocks noGrp="1"/>
          </p:cNvSpPr>
          <p:nvPr>
            <p:ph type="title"/>
          </p:nvPr>
        </p:nvSpPr>
        <p:spPr>
          <a:xfrm>
            <a:off x="381000" y="304800"/>
            <a:ext cx="5715000" cy="609599"/>
          </a:xfrm>
        </p:spPr>
        <p:txBody>
          <a:bodyPr/>
          <a:lstStyle/>
          <a:p>
            <a:r>
              <a:rPr lang="en-US" sz="2600" dirty="0" smtClean="0"/>
              <a:t>What to do if you Become Pregnant?</a:t>
            </a:r>
            <a:endParaRPr lang="en-US" sz="2600" dirty="0"/>
          </a:p>
        </p:txBody>
      </p:sp>
      <p:sp>
        <p:nvSpPr>
          <p:cNvPr id="26627" name="Text Box 13"/>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22</a:t>
            </a:r>
          </a:p>
        </p:txBody>
      </p:sp>
      <p:sp>
        <p:nvSpPr>
          <p:cNvPr id="4" name="TextBox 3"/>
          <p:cNvSpPr txBox="1"/>
          <p:nvPr/>
        </p:nvSpPr>
        <p:spPr>
          <a:xfrm>
            <a:off x="1143000" y="990600"/>
            <a:ext cx="6248400" cy="523875"/>
          </a:xfrm>
          <a:prstGeom prst="rect">
            <a:avLst/>
          </a:prstGeom>
          <a:noFill/>
        </p:spPr>
        <p:txBody>
          <a:bodyPr>
            <a:spAutoFit/>
          </a:bodyPr>
          <a:lstStyle/>
          <a:p>
            <a:pPr algn="ctr">
              <a:defRPr/>
            </a:pPr>
            <a:r>
              <a:rPr lang="en-US" sz="2800" dirty="0" smtClean="0">
                <a:solidFill>
                  <a:srgbClr val="CB177D"/>
                </a:solidFill>
                <a:latin typeface="+mn-lt"/>
              </a:rPr>
              <a:t>STAR Health</a:t>
            </a:r>
            <a:endParaRPr lang="en-US" sz="2800" dirty="0">
              <a:solidFill>
                <a:srgbClr val="CB177D"/>
              </a:solidFill>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81000" y="1447800"/>
            <a:ext cx="8458200" cy="4343400"/>
          </a:xfrm>
        </p:spPr>
        <p:txBody>
          <a:bodyPr rtlCol="0">
            <a:normAutofit/>
          </a:bodyPr>
          <a:lstStyle/>
          <a:p>
            <a:pPr eaLnBrk="1" fontAlgn="auto" hangingPunct="1">
              <a:lnSpc>
                <a:spcPct val="80000"/>
              </a:lnSpc>
              <a:spcAft>
                <a:spcPts val="0"/>
              </a:spcAft>
              <a:buFont typeface="Arial" pitchFamily="34" charset="0"/>
              <a:buChar char="•"/>
              <a:defRPr/>
            </a:pPr>
            <a:r>
              <a:rPr lang="en-US" sz="1800" dirty="0" smtClean="0"/>
              <a:t>Services: Medical Transportation Program provides eligible customers transportation to authorized medical and dental care in a safe, prompt, and cost-effective manner.</a:t>
            </a:r>
          </a:p>
          <a:p>
            <a:pPr eaLnBrk="1" fontAlgn="auto" hangingPunct="1">
              <a:lnSpc>
                <a:spcPct val="80000"/>
              </a:lnSpc>
              <a:spcAft>
                <a:spcPts val="0"/>
              </a:spcAft>
              <a:buFont typeface="Arial" pitchFamily="34" charset="0"/>
              <a:buChar char="•"/>
              <a:defRPr/>
            </a:pPr>
            <a:endParaRPr lang="en-US" sz="1800" dirty="0" smtClean="0"/>
          </a:p>
          <a:p>
            <a:pPr eaLnBrk="1" fontAlgn="auto" hangingPunct="1">
              <a:lnSpc>
                <a:spcPct val="80000"/>
              </a:lnSpc>
              <a:spcAft>
                <a:spcPts val="0"/>
              </a:spcAft>
              <a:buFont typeface="Arial" pitchFamily="34" charset="0"/>
              <a:buChar char="•"/>
              <a:defRPr/>
            </a:pPr>
            <a:r>
              <a:rPr lang="en-US" sz="1800" dirty="0" smtClean="0"/>
              <a:t>Cost of Services: NONE</a:t>
            </a:r>
          </a:p>
          <a:p>
            <a:pPr marL="0" indent="0" eaLnBrk="1" fontAlgn="auto" hangingPunct="1">
              <a:lnSpc>
                <a:spcPct val="80000"/>
              </a:lnSpc>
              <a:spcAft>
                <a:spcPts val="0"/>
              </a:spcAft>
              <a:buFont typeface="Arial" charset="0"/>
              <a:buNone/>
              <a:defRPr/>
            </a:pPr>
            <a:r>
              <a:rPr lang="en-US" sz="1800" dirty="0" smtClean="0"/>
              <a:t>     </a:t>
            </a:r>
          </a:p>
          <a:p>
            <a:pPr marL="0" indent="0" eaLnBrk="1" fontAlgn="auto" hangingPunct="1">
              <a:lnSpc>
                <a:spcPct val="80000"/>
              </a:lnSpc>
              <a:spcAft>
                <a:spcPts val="0"/>
              </a:spcAft>
              <a:buFont typeface="Arial" charset="0"/>
              <a:buNone/>
              <a:defRPr/>
            </a:pPr>
            <a:r>
              <a:rPr lang="en-US" sz="1800" dirty="0" smtClean="0"/>
              <a:t>       Address:   125 E. 11th St., Austin, Texas 78701-2483</a:t>
            </a:r>
          </a:p>
          <a:p>
            <a:pPr eaLnBrk="1" fontAlgn="auto" hangingPunct="1">
              <a:lnSpc>
                <a:spcPct val="80000"/>
              </a:lnSpc>
              <a:spcAft>
                <a:spcPts val="0"/>
              </a:spcAft>
              <a:buFontTx/>
              <a:buNone/>
              <a:defRPr/>
            </a:pPr>
            <a:r>
              <a:rPr lang="en-US" sz="1800" dirty="0" smtClean="0"/>
              <a:t>       Telephone: Houston and Beaumont 1-855-687-4786</a:t>
            </a:r>
          </a:p>
          <a:p>
            <a:pPr marL="0" indent="0" eaLnBrk="1" fontAlgn="auto" hangingPunct="1">
              <a:spcAft>
                <a:spcPts val="0"/>
              </a:spcAft>
              <a:buFontTx/>
              <a:buNone/>
              <a:defRPr/>
            </a:pPr>
            <a:r>
              <a:rPr lang="en-US" sz="1800" dirty="0" smtClean="0"/>
              <a:t>	           Dallas  1-855-687-3255</a:t>
            </a:r>
            <a:r>
              <a:rPr lang="en-US" sz="1000" dirty="0" smtClean="0"/>
              <a:t>’</a:t>
            </a:r>
          </a:p>
          <a:p>
            <a:pPr marL="0" indent="0" eaLnBrk="1" fontAlgn="auto" hangingPunct="1">
              <a:spcAft>
                <a:spcPts val="0"/>
              </a:spcAft>
              <a:buFontTx/>
              <a:buNone/>
              <a:defRPr/>
            </a:pPr>
            <a:r>
              <a:rPr lang="en-US" sz="1800" dirty="0" smtClean="0"/>
              <a:t>	           Everyone else : 1-877-633-8747 (1-877-MED-TRIP)</a:t>
            </a:r>
          </a:p>
          <a:p>
            <a:pPr eaLnBrk="1" fontAlgn="auto" hangingPunct="1">
              <a:lnSpc>
                <a:spcPct val="80000"/>
              </a:lnSpc>
              <a:spcAft>
                <a:spcPts val="0"/>
              </a:spcAft>
              <a:buFont typeface="Arial" pitchFamily="34" charset="0"/>
              <a:buChar char="•"/>
              <a:defRPr/>
            </a:pPr>
            <a:endParaRPr lang="en-US" sz="1800" dirty="0" smtClean="0"/>
          </a:p>
          <a:p>
            <a:pPr eaLnBrk="1" fontAlgn="auto" hangingPunct="1">
              <a:lnSpc>
                <a:spcPct val="80000"/>
              </a:lnSpc>
              <a:spcAft>
                <a:spcPts val="0"/>
              </a:spcAft>
              <a:buFont typeface="Arial" pitchFamily="34" charset="0"/>
              <a:buChar char="•"/>
              <a:defRPr/>
            </a:pPr>
            <a:r>
              <a:rPr lang="en-US" sz="1800" dirty="0" smtClean="0"/>
              <a:t>How to use the Medical Transportation Program : </a:t>
            </a:r>
          </a:p>
          <a:p>
            <a:pPr>
              <a:lnSpc>
                <a:spcPct val="80000"/>
              </a:lnSpc>
              <a:defRPr/>
            </a:pPr>
            <a:r>
              <a:rPr lang="en-US" sz="1800" dirty="0">
                <a:solidFill>
                  <a:srgbClr val="CB177D"/>
                </a:solidFill>
              </a:rPr>
              <a:t>http://www.txhealthsteps.com/static/tutorials/mtp/_short_tutorial/chapter1.html</a:t>
            </a:r>
            <a:endParaRPr lang="en-US" sz="1800" dirty="0" smtClean="0">
              <a:solidFill>
                <a:srgbClr val="CB177D"/>
              </a:solidFill>
            </a:endParaRPr>
          </a:p>
          <a:p>
            <a:pPr>
              <a:lnSpc>
                <a:spcPct val="80000"/>
              </a:lnSpc>
              <a:defRPr/>
            </a:pPr>
            <a:r>
              <a:rPr lang="en-US" sz="1800" dirty="0" smtClean="0"/>
              <a:t>                                       </a:t>
            </a:r>
            <a:r>
              <a:rPr lang="en-US" sz="1800" dirty="0" smtClean="0">
                <a:solidFill>
                  <a:srgbClr val="CB177D"/>
                </a:solidFill>
              </a:rPr>
              <a:t>  </a:t>
            </a:r>
            <a:r>
              <a:rPr lang="en-US" sz="1800" dirty="0" smtClean="0"/>
              <a:t>(how to use tutorial) </a:t>
            </a:r>
          </a:p>
          <a:p>
            <a:pPr eaLnBrk="1" fontAlgn="auto" hangingPunct="1">
              <a:lnSpc>
                <a:spcPct val="80000"/>
              </a:lnSpc>
              <a:spcAft>
                <a:spcPts val="0"/>
              </a:spcAft>
              <a:buFont typeface="Arial" pitchFamily="34" charset="0"/>
              <a:buChar char="•"/>
              <a:defRPr/>
            </a:pPr>
            <a:r>
              <a:rPr lang="en-US" sz="1800" dirty="0" smtClean="0"/>
              <a:t>Hours: M-F 8am-5pm. Requests available.</a:t>
            </a:r>
          </a:p>
          <a:p>
            <a:pPr eaLnBrk="1" fontAlgn="auto" hangingPunct="1">
              <a:lnSpc>
                <a:spcPct val="80000"/>
              </a:lnSpc>
              <a:spcAft>
                <a:spcPts val="0"/>
              </a:spcAft>
              <a:buFont typeface="Arial" pitchFamily="34" charset="0"/>
              <a:buChar char="•"/>
              <a:defRPr/>
            </a:pPr>
            <a:endParaRPr lang="en-US" sz="1800" dirty="0" smtClean="0"/>
          </a:p>
        </p:txBody>
      </p:sp>
      <p:sp>
        <p:nvSpPr>
          <p:cNvPr id="3" name="Title 2"/>
          <p:cNvSpPr>
            <a:spLocks noGrp="1"/>
          </p:cNvSpPr>
          <p:nvPr>
            <p:ph type="title"/>
          </p:nvPr>
        </p:nvSpPr>
        <p:spPr/>
        <p:txBody>
          <a:bodyPr/>
          <a:lstStyle/>
          <a:p>
            <a:r>
              <a:rPr lang="en-US" sz="2400" dirty="0" smtClean="0"/>
              <a:t>Medical Transportation Program</a:t>
            </a:r>
            <a:endParaRPr lang="en-US" sz="2400" dirty="0"/>
          </a:p>
        </p:txBody>
      </p:sp>
      <p:sp>
        <p:nvSpPr>
          <p:cNvPr id="28675" name="Text Box 18"/>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24</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838200"/>
            <a:ext cx="9144000" cy="5791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sz="1800">
              <a:latin typeface="Trebuchet MS" pitchFamily="34" charset="0"/>
            </a:endParaRPr>
          </a:p>
        </p:txBody>
      </p:sp>
      <p:sp>
        <p:nvSpPr>
          <p:cNvPr id="29699" name="Text Box 5"/>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29700" name="Rectangle 13"/>
          <p:cNvSpPr>
            <a:spLocks noChangeArrowheads="1"/>
          </p:cNvSpPr>
          <p:nvPr/>
        </p:nvSpPr>
        <p:spPr bwMode="auto">
          <a:xfrm>
            <a:off x="228600" y="11430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buClr>
                <a:srgbClr val="7B0109"/>
              </a:buClr>
              <a:buFontTx/>
              <a:buChar char="•"/>
            </a:pPr>
            <a:endParaRPr lang="en-US" altLang="en-US" sz="1400" b="1">
              <a:latin typeface="Trebuchet MS" pitchFamily="34" charset="0"/>
            </a:endParaRPr>
          </a:p>
        </p:txBody>
      </p:sp>
      <p:sp>
        <p:nvSpPr>
          <p:cNvPr id="29701" name="Rectangle 15"/>
          <p:cNvSpPr>
            <a:spLocks noGrp="1" noChangeArrowheads="1"/>
          </p:cNvSpPr>
          <p:nvPr>
            <p:ph idx="1"/>
          </p:nvPr>
        </p:nvSpPr>
        <p:spPr/>
        <p:txBody>
          <a:bodyPr/>
          <a:lstStyle/>
          <a:p>
            <a:pPr eaLnBrk="1" hangingPunct="1">
              <a:buFontTx/>
              <a:buNone/>
            </a:pPr>
            <a:endParaRPr lang="en-US" altLang="en-US" sz="1200" dirty="0" smtClean="0"/>
          </a:p>
          <a:p>
            <a:pPr eaLnBrk="1" hangingPunct="1">
              <a:buFontTx/>
              <a:buNone/>
            </a:pPr>
            <a:endParaRPr lang="en-US" altLang="en-US" sz="1200" dirty="0" smtClean="0"/>
          </a:p>
          <a:p>
            <a:pPr eaLnBrk="1" hangingPunct="1">
              <a:buFontTx/>
              <a:buNone/>
            </a:pPr>
            <a:endParaRPr lang="en-US" altLang="en-US" sz="1200" dirty="0" smtClean="0"/>
          </a:p>
          <a:p>
            <a:pPr eaLnBrk="1" hangingPunct="1">
              <a:buFontTx/>
              <a:buNone/>
            </a:pPr>
            <a:endParaRPr lang="en-US" altLang="en-US" sz="1200" dirty="0" smtClean="0">
              <a:solidFill>
                <a:schemeClr val="accent2">
                  <a:lumMod val="75000"/>
                </a:schemeClr>
              </a:solidFill>
            </a:endParaRPr>
          </a:p>
          <a:p>
            <a:pPr eaLnBrk="1" hangingPunct="1">
              <a:buFontTx/>
              <a:buNone/>
            </a:pPr>
            <a:r>
              <a:rPr lang="en-US" altLang="en-US" sz="2200" dirty="0" smtClean="0">
                <a:solidFill>
                  <a:schemeClr val="accent2">
                    <a:lumMod val="75000"/>
                  </a:schemeClr>
                </a:solidFill>
              </a:rPr>
              <a:t>	Superior Health Plan, by law, will keep your health records and medical information private.  Your discussions with Providers are also kept private.  Superior Health Plan will </a:t>
            </a:r>
            <a:r>
              <a:rPr lang="en-US" altLang="en-US" sz="2200" b="1" u="sng" dirty="0" smtClean="0">
                <a:solidFill>
                  <a:schemeClr val="accent2">
                    <a:lumMod val="75000"/>
                  </a:schemeClr>
                </a:solidFill>
              </a:rPr>
              <a:t>always</a:t>
            </a:r>
            <a:r>
              <a:rPr lang="en-US" altLang="en-US" sz="2200" dirty="0" smtClean="0">
                <a:solidFill>
                  <a:schemeClr val="accent2">
                    <a:lumMod val="75000"/>
                  </a:schemeClr>
                </a:solidFill>
              </a:rPr>
              <a:t> make sure that any sharing of medical records will meet all State and Federal confidentiality laws.</a:t>
            </a:r>
          </a:p>
        </p:txBody>
      </p:sp>
      <p:sp>
        <p:nvSpPr>
          <p:cNvPr id="3" name="Title 2"/>
          <p:cNvSpPr>
            <a:spLocks noGrp="1"/>
          </p:cNvSpPr>
          <p:nvPr>
            <p:ph type="title"/>
          </p:nvPr>
        </p:nvSpPr>
        <p:spPr/>
        <p:txBody>
          <a:bodyPr/>
          <a:lstStyle/>
          <a:p>
            <a:r>
              <a:rPr lang="en-US" dirty="0" smtClean="0"/>
              <a:t>Confidentiality</a:t>
            </a:r>
            <a:endParaRPr lang="en-US" dirty="0"/>
          </a:p>
        </p:txBody>
      </p:sp>
      <p:sp>
        <p:nvSpPr>
          <p:cNvPr id="29702" name="Text Box 17"/>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25</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81000" y="1524000"/>
            <a:ext cx="8458200" cy="4343400"/>
          </a:xfrm>
        </p:spPr>
        <p:txBody>
          <a:bodyPr/>
          <a:lstStyle/>
          <a:p>
            <a:pPr eaLnBrk="1" hangingPunct="1">
              <a:buFontTx/>
              <a:buNone/>
            </a:pPr>
            <a:r>
              <a:rPr lang="en-US" altLang="en-US" b="1" dirty="0" smtClean="0"/>
              <a:t>Helpful websites</a:t>
            </a:r>
            <a:r>
              <a:rPr lang="en-US" altLang="en-US" dirty="0" smtClean="0"/>
              <a:t>: </a:t>
            </a:r>
            <a:endParaRPr lang="en-US" altLang="en-US" dirty="0"/>
          </a:p>
          <a:p>
            <a:pPr eaLnBrk="1" hangingPunct="1">
              <a:buFontTx/>
              <a:buNone/>
            </a:pPr>
            <a:r>
              <a:rPr lang="en-US" altLang="en-US" sz="1800" u="sng" dirty="0" smtClean="0"/>
              <a:t>www.dfps.state.tx.us/txyouth.org.</a:t>
            </a:r>
          </a:p>
          <a:p>
            <a:pPr eaLnBrk="1" hangingPunct="1">
              <a:buFontTx/>
              <a:buNone/>
            </a:pPr>
            <a:r>
              <a:rPr lang="en-US" altLang="en-US" sz="1800" u="sng" dirty="0" smtClean="0"/>
              <a:t>www.thn.org</a:t>
            </a:r>
            <a:r>
              <a:rPr lang="en-US" altLang="en-US" sz="1800" dirty="0" smtClean="0"/>
              <a:t> (Texas Homeless Network ) </a:t>
            </a:r>
          </a:p>
          <a:p>
            <a:pPr eaLnBrk="1" hangingPunct="1">
              <a:buFontTx/>
              <a:buNone/>
            </a:pPr>
            <a:r>
              <a:rPr lang="en-US" altLang="en-US" sz="1800" u="sng" dirty="0" smtClean="0"/>
              <a:t>http://gary.jobcorps.gov/home.aspx</a:t>
            </a:r>
          </a:p>
          <a:p>
            <a:pPr eaLnBrk="1" hangingPunct="1">
              <a:buFontTx/>
              <a:buNone/>
            </a:pPr>
            <a:r>
              <a:rPr lang="en-US" altLang="en-US" sz="1800" u="sng" dirty="0" smtClean="0"/>
              <a:t>www.fostercarealumni.org </a:t>
            </a:r>
          </a:p>
          <a:p>
            <a:pPr eaLnBrk="1" hangingPunct="1">
              <a:buFontTx/>
              <a:buNone/>
            </a:pPr>
            <a:r>
              <a:rPr lang="en-US" altLang="en-US" sz="1800" u="sng" dirty="0" smtClean="0"/>
              <a:t>www.texasfosteryouth.org</a:t>
            </a:r>
          </a:p>
          <a:p>
            <a:pPr eaLnBrk="1" hangingPunct="1">
              <a:buFontTx/>
              <a:buNone/>
            </a:pPr>
            <a:r>
              <a:rPr lang="en-US" altLang="en-US" sz="1800" u="sng" dirty="0" smtClean="0"/>
              <a:t>www.caseylifeskills.org</a:t>
            </a:r>
          </a:p>
          <a:p>
            <a:pPr eaLnBrk="1" hangingPunct="1">
              <a:buFontTx/>
              <a:buNone/>
            </a:pPr>
            <a:r>
              <a:rPr lang="en-US" altLang="en-US" sz="1800" u="sng" dirty="0" smtClean="0"/>
              <a:t>www.fostercaretx.com</a:t>
            </a:r>
          </a:p>
          <a:p>
            <a:pPr eaLnBrk="1" hangingPunct="1">
              <a:buFont typeface="Arial" charset="0"/>
              <a:buNone/>
            </a:pPr>
            <a:r>
              <a:rPr lang="en-US" altLang="en-US" sz="1800" u="sng" dirty="0" smtClean="0"/>
              <a:t>how-to-study.com</a:t>
            </a:r>
            <a:r>
              <a:rPr lang="en-US" altLang="en-US" sz="1800" dirty="0" smtClean="0"/>
              <a:t> (suggestions on subjects for example: how to take notes in class, developing good listening skills, strategies for taking tests, and more )</a:t>
            </a:r>
          </a:p>
          <a:p>
            <a:pPr>
              <a:buNone/>
            </a:pPr>
            <a:r>
              <a:rPr lang="en-US" altLang="en-US" sz="1800" u="sng" dirty="0" smtClean="0">
                <a:solidFill>
                  <a:schemeClr val="bg1">
                    <a:lumMod val="50000"/>
                  </a:schemeClr>
                </a:solidFill>
              </a:rPr>
              <a:t>www.dars.state.tx.us</a:t>
            </a:r>
            <a:r>
              <a:rPr lang="en-US" altLang="en-US" sz="1800" dirty="0" smtClean="0">
                <a:solidFill>
                  <a:schemeClr val="bg1">
                    <a:lumMod val="50000"/>
                  </a:schemeClr>
                </a:solidFill>
              </a:rPr>
              <a:t>/ </a:t>
            </a:r>
          </a:p>
          <a:p>
            <a:pPr eaLnBrk="1" hangingPunct="1">
              <a:buFontTx/>
              <a:buNone/>
            </a:pPr>
            <a:endParaRPr lang="en-US" altLang="en-US" sz="1800" u="sng" dirty="0" smtClean="0"/>
          </a:p>
          <a:p>
            <a:pPr eaLnBrk="1" hangingPunct="1"/>
            <a:endParaRPr lang="en-US" altLang="en-US" sz="1800" u="sng" dirty="0" smtClean="0"/>
          </a:p>
          <a:p>
            <a:pPr eaLnBrk="1" hangingPunct="1"/>
            <a:endParaRPr lang="en-US" altLang="en-US" sz="4400" dirty="0" smtClean="0"/>
          </a:p>
        </p:txBody>
      </p:sp>
      <p:sp>
        <p:nvSpPr>
          <p:cNvPr id="3" name="Title 2"/>
          <p:cNvSpPr>
            <a:spLocks noGrp="1"/>
          </p:cNvSpPr>
          <p:nvPr>
            <p:ph type="title"/>
          </p:nvPr>
        </p:nvSpPr>
        <p:spPr/>
        <p:txBody>
          <a:bodyPr/>
          <a:lstStyle/>
          <a:p>
            <a:r>
              <a:rPr lang="en-US" dirty="0" smtClean="0"/>
              <a:t>Did you Know?</a:t>
            </a:r>
            <a:endParaRPr lang="en-US" dirty="0"/>
          </a:p>
        </p:txBody>
      </p:sp>
      <p:sp>
        <p:nvSpPr>
          <p:cNvPr id="30723" name="Text Box 13"/>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p:txBody>
          <a:bodyPr>
            <a:normAutofit fontScale="55000" lnSpcReduction="20000"/>
          </a:bodyPr>
          <a:lstStyle/>
          <a:p>
            <a:pPr lvl="1">
              <a:buFont typeface="Courier New" panose="02070309020205020404" pitchFamily="49" charset="0"/>
              <a:buChar char="o"/>
            </a:pPr>
            <a:r>
              <a:rPr lang="en-US" dirty="0" smtClean="0"/>
              <a:t>Financial Assistance:</a:t>
            </a:r>
          </a:p>
          <a:p>
            <a:pPr marL="457200" lvl="1" indent="0">
              <a:buNone/>
            </a:pPr>
            <a:r>
              <a:rPr lang="en-US" dirty="0" smtClean="0"/>
              <a:t>Preparation for Adult Living (P.A.L.)- A program that helps youth develop skills and resources needed for adult life after foster care</a:t>
            </a:r>
          </a:p>
          <a:p>
            <a:pPr lvl="1">
              <a:buFont typeface="Courier New" panose="02070309020205020404" pitchFamily="49" charset="0"/>
              <a:buChar char="o"/>
            </a:pPr>
            <a:endParaRPr lang="en-US" dirty="0" smtClean="0"/>
          </a:p>
          <a:p>
            <a:pPr lvl="1">
              <a:buFont typeface="Courier New" panose="02070309020205020404" pitchFamily="49" charset="0"/>
              <a:buChar char="o"/>
            </a:pPr>
            <a:r>
              <a:rPr lang="en-US" dirty="0" smtClean="0"/>
              <a:t>Education Training Voucher (E.T.V.)-A program to help youth ages 16-23 begin, continue, complete post-secondary education and training programs by providing additional resources</a:t>
            </a:r>
          </a:p>
          <a:p>
            <a:pPr lvl="1">
              <a:buFont typeface="Courier New" panose="02070309020205020404" pitchFamily="49" charset="0"/>
              <a:buChar char="o"/>
            </a:pPr>
            <a:endParaRPr lang="en-US" dirty="0" smtClean="0"/>
          </a:p>
          <a:p>
            <a:pPr lvl="1">
              <a:buFont typeface="Courier New" panose="02070309020205020404" pitchFamily="49" charset="0"/>
              <a:buChar char="o"/>
            </a:pPr>
            <a:r>
              <a:rPr lang="en-US" dirty="0" smtClean="0"/>
              <a:t>Tuition and Fee Waiver:</a:t>
            </a:r>
          </a:p>
          <a:p>
            <a:pPr lvl="1">
              <a:buFont typeface="Courier New" panose="02070309020205020404" pitchFamily="49" charset="0"/>
              <a:buChar char="o"/>
            </a:pPr>
            <a:r>
              <a:rPr lang="en-US" dirty="0" smtClean="0"/>
              <a:t>A benefits that exempts youth from payment of tuition at Texas schools of higher education.</a:t>
            </a:r>
          </a:p>
          <a:p>
            <a:pPr lvl="1">
              <a:buFont typeface="Courier New" panose="02070309020205020404" pitchFamily="49" charset="0"/>
              <a:buChar char="o"/>
            </a:pPr>
            <a:endParaRPr lang="en-US" dirty="0" smtClean="0"/>
          </a:p>
          <a:p>
            <a:pPr lvl="1">
              <a:buFont typeface="Courier New" panose="02070309020205020404" pitchFamily="49" charset="0"/>
              <a:buChar char="o"/>
            </a:pPr>
            <a:r>
              <a:rPr lang="en-US" dirty="0" smtClean="0"/>
              <a:t>Transitional Medicaid:  </a:t>
            </a:r>
          </a:p>
          <a:p>
            <a:pPr marL="457200" lvl="1" indent="0">
              <a:buNone/>
            </a:pPr>
            <a:r>
              <a:rPr lang="en-US" dirty="0" smtClean="0"/>
              <a:t>Health coverage that includes medical, behavioral health, vision and dental services</a:t>
            </a:r>
          </a:p>
          <a:p>
            <a:pPr lvl="1"/>
            <a:endParaRPr lang="en-US" dirty="0" smtClean="0"/>
          </a:p>
          <a:p>
            <a:pPr marL="457200" lvl="1" indent="0">
              <a:buNone/>
            </a:pPr>
            <a:r>
              <a:rPr lang="en-US" dirty="0" smtClean="0"/>
              <a:t>For more information, please visit  </a:t>
            </a:r>
            <a:r>
              <a:rPr lang="en-US" dirty="0" smtClean="0">
                <a:solidFill>
                  <a:srgbClr val="A8005B"/>
                </a:solidFill>
              </a:rPr>
              <a:t>www.dfps.state.tx.us</a:t>
            </a:r>
          </a:p>
          <a:p>
            <a:pPr marL="457200" lvl="1" indent="0">
              <a:buNone/>
            </a:pPr>
            <a:r>
              <a:rPr lang="en-US" dirty="0" smtClean="0">
                <a:solidFill>
                  <a:srgbClr val="A8005B"/>
                </a:solidFill>
              </a:rPr>
              <a:t> </a:t>
            </a:r>
          </a:p>
          <a:p>
            <a:endParaRPr lang="en-US" dirty="0" smtClean="0"/>
          </a:p>
          <a:p>
            <a:endParaRPr lang="en-US" dirty="0" smtClean="0"/>
          </a:p>
        </p:txBody>
      </p:sp>
      <p:sp>
        <p:nvSpPr>
          <p:cNvPr id="4098" name="Title 3"/>
          <p:cNvSpPr>
            <a:spLocks noGrp="1"/>
          </p:cNvSpPr>
          <p:nvPr>
            <p:ph type="title"/>
          </p:nvPr>
        </p:nvSpPr>
        <p:spPr/>
        <p:txBody>
          <a:bodyPr/>
          <a:lstStyle/>
          <a:p>
            <a:r>
              <a:rPr lang="en-US" altLang="en-US" dirty="0" smtClean="0"/>
              <a:t>Do You Know Your Benefits? </a:t>
            </a:r>
          </a:p>
        </p:txBody>
      </p:sp>
      <p:sp>
        <p:nvSpPr>
          <p:cNvPr id="4100" name="Text Box 14"/>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a:latin typeface="Trebuchet MS" pitchFamily="34" charset="0"/>
            </a:endParaRPr>
          </a:p>
        </p:txBody>
      </p:sp>
      <p:sp>
        <p:nvSpPr>
          <p:cNvPr id="31747" name="Line 5"/>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31749" name="Rectangle 17"/>
          <p:cNvSpPr>
            <a:spLocks noGrp="1" noChangeArrowheads="1"/>
          </p:cNvSpPr>
          <p:nvPr>
            <p:ph idx="1"/>
          </p:nvPr>
        </p:nvSpPr>
        <p:spPr>
          <a:xfrm>
            <a:off x="381000" y="1524000"/>
            <a:ext cx="8458200" cy="4343400"/>
          </a:xfrm>
        </p:spPr>
        <p:txBody>
          <a:bodyPr>
            <a:normAutofit fontScale="85000" lnSpcReduction="20000"/>
          </a:bodyPr>
          <a:lstStyle/>
          <a:p>
            <a:pPr eaLnBrk="1" hangingPunct="1">
              <a:lnSpc>
                <a:spcPct val="80000"/>
              </a:lnSpc>
            </a:pPr>
            <a:endParaRPr lang="en-US" altLang="en-US" sz="400" b="1" dirty="0" smtClean="0"/>
          </a:p>
          <a:p>
            <a:pPr eaLnBrk="1" hangingPunct="1">
              <a:lnSpc>
                <a:spcPct val="80000"/>
              </a:lnSpc>
              <a:buFontTx/>
              <a:buNone/>
            </a:pPr>
            <a:endParaRPr lang="en-US" altLang="en-US" dirty="0" smtClean="0"/>
          </a:p>
          <a:p>
            <a:pPr eaLnBrk="1" hangingPunct="1">
              <a:lnSpc>
                <a:spcPct val="90000"/>
              </a:lnSpc>
              <a:buFontTx/>
              <a:buNone/>
            </a:pPr>
            <a:r>
              <a:rPr lang="en-US" altLang="en-US" sz="2400" dirty="0" smtClean="0"/>
              <a:t>Superior HealthPlan 				            1-866-912-6283</a:t>
            </a:r>
          </a:p>
          <a:p>
            <a:pPr eaLnBrk="1" hangingPunct="1">
              <a:lnSpc>
                <a:spcPct val="90000"/>
              </a:lnSpc>
              <a:buFontTx/>
              <a:buNone/>
            </a:pPr>
            <a:r>
              <a:rPr lang="en-US" altLang="en-US" sz="2400" dirty="0" smtClean="0"/>
              <a:t>(Physical Health and Pharmacy Services)</a:t>
            </a:r>
          </a:p>
          <a:p>
            <a:pPr eaLnBrk="1" hangingPunct="1">
              <a:lnSpc>
                <a:spcPct val="90000"/>
              </a:lnSpc>
              <a:buFontTx/>
              <a:buNone/>
            </a:pPr>
            <a:r>
              <a:rPr lang="en-US" altLang="en-US" sz="2400" dirty="0" smtClean="0"/>
              <a:t>Cenpatico (Behavioral Health)			            1-866-218-8263</a:t>
            </a:r>
          </a:p>
          <a:p>
            <a:pPr eaLnBrk="1" hangingPunct="1">
              <a:lnSpc>
                <a:spcPct val="80000"/>
              </a:lnSpc>
              <a:buFontTx/>
              <a:buNone/>
            </a:pPr>
            <a:r>
              <a:rPr lang="en-US" altLang="en-US" sz="2400" dirty="0" err="1" smtClean="0"/>
              <a:t>Dentaquest</a:t>
            </a:r>
            <a:r>
              <a:rPr lang="en-US" altLang="en-US" sz="2400" dirty="0" smtClean="0"/>
              <a:t>(Dental Services)			            1-888-308-4766</a:t>
            </a:r>
          </a:p>
          <a:p>
            <a:pPr eaLnBrk="1" hangingPunct="1">
              <a:lnSpc>
                <a:spcPct val="90000"/>
              </a:lnSpc>
              <a:buFontTx/>
              <a:buNone/>
            </a:pPr>
            <a:r>
              <a:rPr lang="en-US" altLang="en-US" sz="2400" dirty="0" smtClean="0"/>
              <a:t>TVHP (Vision Services)				            1-866-642-8959</a:t>
            </a:r>
          </a:p>
          <a:p>
            <a:pPr eaLnBrk="1" hangingPunct="1">
              <a:lnSpc>
                <a:spcPct val="90000"/>
              </a:lnSpc>
              <a:buFontTx/>
              <a:buNone/>
            </a:pPr>
            <a:r>
              <a:rPr lang="en-US" altLang="en-US" sz="2400" dirty="0" smtClean="0"/>
              <a:t>Nurse Advice Line					            1-866-912-6283</a:t>
            </a:r>
          </a:p>
          <a:p>
            <a:pPr eaLnBrk="1" hangingPunct="1">
              <a:lnSpc>
                <a:spcPct val="90000"/>
              </a:lnSpc>
              <a:buFontTx/>
              <a:buNone/>
            </a:pPr>
            <a:r>
              <a:rPr lang="en-US" altLang="en-US" sz="2400" dirty="0" smtClean="0"/>
              <a:t>Medical Transportation Program			            1-877-633-8747</a:t>
            </a:r>
          </a:p>
          <a:p>
            <a:pPr eaLnBrk="1" hangingPunct="1">
              <a:lnSpc>
                <a:spcPct val="90000"/>
              </a:lnSpc>
              <a:buFontTx/>
              <a:buNone/>
            </a:pPr>
            <a:r>
              <a:rPr lang="en-US" altLang="en-US" sz="2400" dirty="0" smtClean="0"/>
              <a:t>Health Passport Help Desk			            1-866-714-7996</a:t>
            </a:r>
          </a:p>
          <a:p>
            <a:pPr eaLnBrk="1" hangingPunct="1">
              <a:lnSpc>
                <a:spcPct val="90000"/>
              </a:lnSpc>
              <a:buFontTx/>
              <a:buNone/>
            </a:pPr>
            <a:r>
              <a:rPr lang="en-US" altLang="en-US" sz="2400" dirty="0" smtClean="0"/>
              <a:t>To Report Abuse/Neglect of a child		            1-800-252-5400</a:t>
            </a:r>
          </a:p>
          <a:p>
            <a:pPr eaLnBrk="1" hangingPunct="1">
              <a:lnSpc>
                <a:spcPct val="90000"/>
              </a:lnSpc>
              <a:buFontTx/>
              <a:buNone/>
            </a:pPr>
            <a:r>
              <a:rPr lang="en-US" altLang="en-US" sz="2400" dirty="0" smtClean="0"/>
              <a:t>The Texas Youth Hotline				            1-800-210-2278</a:t>
            </a:r>
          </a:p>
          <a:p>
            <a:pPr>
              <a:lnSpc>
                <a:spcPct val="90000"/>
              </a:lnSpc>
              <a:buNone/>
            </a:pPr>
            <a:r>
              <a:rPr lang="en-US" altLang="en-US" sz="2400" dirty="0" smtClean="0"/>
              <a:t>Texas Department of Assistive and </a:t>
            </a:r>
          </a:p>
          <a:p>
            <a:pPr>
              <a:lnSpc>
                <a:spcPct val="90000"/>
              </a:lnSpc>
              <a:buNone/>
            </a:pPr>
            <a:r>
              <a:rPr lang="en-US" altLang="en-US" sz="2400" dirty="0"/>
              <a:t> </a:t>
            </a:r>
            <a:r>
              <a:rPr lang="en-US" altLang="en-US" sz="2400" dirty="0" smtClean="0"/>
              <a:t>           Rehabilitative Services                                          1-800-628-5115</a:t>
            </a:r>
          </a:p>
          <a:p>
            <a:pPr eaLnBrk="1" hangingPunct="1">
              <a:lnSpc>
                <a:spcPct val="90000"/>
              </a:lnSpc>
              <a:buFontTx/>
              <a:buNone/>
            </a:pPr>
            <a:endParaRPr lang="en-US" altLang="en-US" dirty="0" smtClean="0"/>
          </a:p>
        </p:txBody>
      </p:sp>
      <p:sp>
        <p:nvSpPr>
          <p:cNvPr id="3" name="Title 2"/>
          <p:cNvSpPr>
            <a:spLocks noGrp="1"/>
          </p:cNvSpPr>
          <p:nvPr>
            <p:ph type="title"/>
          </p:nvPr>
        </p:nvSpPr>
        <p:spPr/>
        <p:txBody>
          <a:bodyPr/>
          <a:lstStyle/>
          <a:p>
            <a:r>
              <a:rPr lang="en-US" dirty="0" smtClean="0"/>
              <a:t>Hotlines to Remember</a:t>
            </a:r>
            <a:endParaRPr lang="en-US" dirty="0"/>
          </a:p>
        </p:txBody>
      </p:sp>
      <p:sp>
        <p:nvSpPr>
          <p:cNvPr id="31750" name="Text Box 18"/>
          <p:cNvSpPr txBox="1">
            <a:spLocks noChangeArrowheads="1"/>
          </p:cNvSpPr>
          <p:nvPr/>
        </p:nvSpPr>
        <p:spPr bwMode="auto">
          <a:xfrm>
            <a:off x="80772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27</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2895600" y="626745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endParaRPr lang="en-US" altLang="en-US" sz="1800" b="1">
              <a:latin typeface="Trebuchet MS" pitchFamily="34" charset="0"/>
            </a:endParaRPr>
          </a:p>
        </p:txBody>
      </p:sp>
      <p:sp>
        <p:nvSpPr>
          <p:cNvPr id="32771" name="Text Box 15"/>
          <p:cNvSpPr txBox="1">
            <a:spLocks noChangeArrowheads="1"/>
          </p:cNvSpPr>
          <p:nvPr/>
        </p:nvSpPr>
        <p:spPr bwMode="auto">
          <a:xfrm>
            <a:off x="228600" y="242888"/>
            <a:ext cx="876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endParaRPr lang="en-US" altLang="en-US" sz="3000" b="1">
              <a:latin typeface="Trebuchet MS" pitchFamily="34" charset="0"/>
            </a:endParaRPr>
          </a:p>
        </p:txBody>
      </p:sp>
      <p:sp>
        <p:nvSpPr>
          <p:cNvPr id="32772" name="Text Box 16"/>
          <p:cNvSpPr txBox="1">
            <a:spLocks noChangeAspect="1" noChangeArrowheads="1"/>
          </p:cNvSpPr>
          <p:nvPr/>
        </p:nvSpPr>
        <p:spPr bwMode="auto">
          <a:xfrm>
            <a:off x="304800" y="9906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rgbClr val="800000"/>
              </a:buClr>
              <a:buFontTx/>
              <a:buChar char="•"/>
            </a:pPr>
            <a:endParaRPr lang="en-US" altLang="en-US" sz="2000">
              <a:latin typeface="Trebuchet MS" pitchFamily="34" charset="0"/>
            </a:endParaRPr>
          </a:p>
        </p:txBody>
      </p:sp>
      <p:sp>
        <p:nvSpPr>
          <p:cNvPr id="29708" name="Rectangle 19"/>
          <p:cNvSpPr>
            <a:spLocks noGrp="1" noChangeArrowheads="1"/>
          </p:cNvSpPr>
          <p:nvPr>
            <p:ph idx="1"/>
          </p:nvPr>
        </p:nvSpPr>
        <p:spPr/>
        <p:txBody>
          <a:bodyPr rtlCol="0">
            <a:normAutofit/>
          </a:bodyPr>
          <a:lstStyle/>
          <a:p>
            <a:pPr eaLnBrk="1" fontAlgn="auto" hangingPunct="1">
              <a:lnSpc>
                <a:spcPct val="80000"/>
              </a:lnSpc>
              <a:spcAft>
                <a:spcPts val="0"/>
              </a:spcAft>
              <a:buFont typeface="Arial" pitchFamily="34" charset="0"/>
              <a:buNone/>
              <a:defRPr/>
            </a:pPr>
            <a:r>
              <a:rPr lang="en-US" sz="5400" dirty="0" smtClean="0"/>
              <a:t>Thank You!</a:t>
            </a:r>
          </a:p>
          <a:p>
            <a:pPr eaLnBrk="1" fontAlgn="auto" hangingPunct="1">
              <a:lnSpc>
                <a:spcPct val="80000"/>
              </a:lnSpc>
              <a:spcAft>
                <a:spcPts val="0"/>
              </a:spcAft>
              <a:buFont typeface="Arial" pitchFamily="34" charset="0"/>
              <a:buNone/>
              <a:defRPr/>
            </a:pPr>
            <a:endParaRPr lang="en-US" sz="5400" dirty="0" smtClean="0"/>
          </a:p>
          <a:p>
            <a:pPr eaLnBrk="1" fontAlgn="auto" hangingPunct="1">
              <a:lnSpc>
                <a:spcPct val="80000"/>
              </a:lnSpc>
              <a:spcAft>
                <a:spcPts val="0"/>
              </a:spcAft>
              <a:buFont typeface="Arial" pitchFamily="34" charset="0"/>
              <a:buNone/>
              <a:defRPr/>
            </a:pPr>
            <a:r>
              <a:rPr lang="en-US" dirty="0" smtClean="0"/>
              <a:t>Superior HealthPlan</a:t>
            </a:r>
          </a:p>
          <a:p>
            <a:pPr eaLnBrk="1" fontAlgn="auto" hangingPunct="1">
              <a:lnSpc>
                <a:spcPct val="80000"/>
              </a:lnSpc>
              <a:spcAft>
                <a:spcPts val="0"/>
              </a:spcAft>
              <a:buFont typeface="Arial" pitchFamily="34" charset="0"/>
              <a:buNone/>
              <a:defRPr/>
            </a:pPr>
            <a:r>
              <a:rPr lang="en-US" dirty="0" smtClean="0"/>
              <a:t>STAR Health Program</a:t>
            </a:r>
          </a:p>
          <a:p>
            <a:pPr eaLnBrk="1" fontAlgn="auto" hangingPunct="1">
              <a:lnSpc>
                <a:spcPct val="80000"/>
              </a:lnSpc>
              <a:spcAft>
                <a:spcPts val="0"/>
              </a:spcAft>
              <a:buFont typeface="Arial" pitchFamily="34" charset="0"/>
              <a:buNone/>
              <a:defRPr/>
            </a:pPr>
            <a:r>
              <a:rPr lang="en-US" dirty="0" smtClean="0"/>
              <a:t>1-866-912-6283</a:t>
            </a:r>
          </a:p>
          <a:p>
            <a:pPr eaLnBrk="1" fontAlgn="auto" hangingPunct="1">
              <a:lnSpc>
                <a:spcPct val="80000"/>
              </a:lnSpc>
              <a:spcAft>
                <a:spcPts val="0"/>
              </a:spcAft>
              <a:buFont typeface="Arial" pitchFamily="34" charset="0"/>
              <a:buNone/>
              <a:defRPr/>
            </a:pPr>
            <a:endParaRPr lang="en-US" sz="2800" dirty="0" smtClean="0"/>
          </a:p>
        </p:txBody>
      </p:sp>
      <p:sp>
        <p:nvSpPr>
          <p:cNvPr id="2" name="Title 1"/>
          <p:cNvSpPr>
            <a:spLocks noGrp="1"/>
          </p:cNvSpPr>
          <p:nvPr>
            <p:ph type="title"/>
          </p:nvPr>
        </p:nvSpPr>
        <p:spPr/>
        <p:txBody>
          <a:bodyPr/>
          <a:lstStyle/>
          <a:p>
            <a:endParaRPr lang="en-US"/>
          </a:p>
        </p:txBody>
      </p:sp>
      <p:sp>
        <p:nvSpPr>
          <p:cNvPr id="32774" name="Text Box 20"/>
          <p:cNvSpPr txBox="1">
            <a:spLocks noChangeArrowheads="1"/>
          </p:cNvSpPr>
          <p:nvPr/>
        </p:nvSpPr>
        <p:spPr bwMode="auto">
          <a:xfrm>
            <a:off x="8305800" y="6477000"/>
            <a:ext cx="685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28</a:t>
            </a:r>
          </a:p>
          <a:p>
            <a:pPr eaLnBrk="1" hangingPunct="1">
              <a:spcBef>
                <a:spcPct val="50000"/>
              </a:spcBef>
            </a:pPr>
            <a:endParaRPr lang="en-US" altLang="en-US" sz="1000">
              <a:latin typeface="Trebuchet MS"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dirty="0" smtClean="0"/>
              <a:t>Affordable Care Act (ACA) Texas provides Medicaid benefits to adults under age 26 who were receiving Medicaid when they aged out of foster care at age 18 or older. This program is called the Former Foster Care Children Program (FFCC).</a:t>
            </a:r>
          </a:p>
          <a:p>
            <a:endParaRPr lang="en-US" dirty="0" smtClean="0"/>
          </a:p>
          <a:p>
            <a:r>
              <a:rPr lang="en-US" dirty="0" smtClean="0"/>
              <a:t>To get benefits with the FFCC program, they must: </a:t>
            </a:r>
          </a:p>
          <a:p>
            <a:pPr lvl="0"/>
            <a:r>
              <a:rPr lang="en-US" dirty="0" smtClean="0"/>
              <a:t>Have been in foster care on their 18th birthday</a:t>
            </a:r>
          </a:p>
          <a:p>
            <a:r>
              <a:rPr lang="en-US" dirty="0" smtClean="0"/>
              <a:t>Be 18-25 years old</a:t>
            </a:r>
          </a:p>
          <a:p>
            <a:r>
              <a:rPr lang="en-US" dirty="0" smtClean="0"/>
              <a:t>Have been getting Medicaid when they left foster care and</a:t>
            </a:r>
          </a:p>
          <a:p>
            <a:pPr lvl="0"/>
            <a:r>
              <a:rPr lang="en-US" dirty="0" smtClean="0"/>
              <a:t>Be a U.S. citizen or legal immigrant</a:t>
            </a:r>
          </a:p>
          <a:p>
            <a:endParaRPr lang="en-US" dirty="0" smtClean="0"/>
          </a:p>
          <a:p>
            <a:r>
              <a:rPr lang="en-US" dirty="0" smtClean="0"/>
              <a:t>FFCC Members will receive health care benefits in two separate programs based on their age:</a:t>
            </a:r>
          </a:p>
          <a:p>
            <a:r>
              <a:rPr lang="en-US" dirty="0" smtClean="0"/>
              <a:t>Members who are 18-20 years old will continue to get their benefits in the STAR Health program unless they want to change to a STAR plan.</a:t>
            </a:r>
          </a:p>
          <a:p>
            <a:r>
              <a:rPr lang="en-US" dirty="0" smtClean="0"/>
              <a:t>Members who 21-25 years old will get their Medicaid benefits through a STAR plan of their choice. </a:t>
            </a:r>
          </a:p>
          <a:p>
            <a:pPr marL="0" indent="0">
              <a:buNone/>
            </a:pPr>
            <a:endParaRPr lang="en-US" dirty="0" smtClean="0"/>
          </a:p>
          <a:p>
            <a:pPr marL="0" indent="0" algn="ctr">
              <a:buNone/>
            </a:pPr>
            <a:r>
              <a:rPr lang="en-US" sz="2900" dirty="0" smtClean="0"/>
              <a:t>NOTE:  There is no income, asset or educational requirements to qualify for the FFCC program.</a:t>
            </a:r>
            <a:endParaRPr lang="en-US" sz="2900" dirty="0"/>
          </a:p>
        </p:txBody>
      </p:sp>
      <p:sp>
        <p:nvSpPr>
          <p:cNvPr id="2" name="Title 1"/>
          <p:cNvSpPr>
            <a:spLocks noGrp="1"/>
          </p:cNvSpPr>
          <p:nvPr>
            <p:ph type="title"/>
          </p:nvPr>
        </p:nvSpPr>
        <p:spPr/>
        <p:txBody>
          <a:bodyPr/>
          <a:lstStyle/>
          <a:p>
            <a:r>
              <a:rPr lang="en-US" dirty="0" smtClean="0"/>
              <a:t>The Patient Protection and Affordable Care Act</a:t>
            </a:r>
            <a:endParaRPr lang="en-US" dirty="0"/>
          </a:p>
        </p:txBody>
      </p:sp>
    </p:spTree>
    <p:extLst>
      <p:ext uri="{BB962C8B-B14F-4D97-AF65-F5344CB8AC3E}">
        <p14:creationId xmlns:p14="http://schemas.microsoft.com/office/powerpoint/2010/main" val="1084516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7"/>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Text Box 18"/>
          <p:cNvSpPr txBox="1">
            <a:spLocks noChangeAspect="1" noChangeArrowheads="1"/>
          </p:cNvSpPr>
          <p:nvPr/>
        </p:nvSpPr>
        <p:spPr bwMode="auto">
          <a:xfrm>
            <a:off x="304800" y="9906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rgbClr val="800000"/>
              </a:buClr>
              <a:buFontTx/>
              <a:buChar char="•"/>
            </a:pPr>
            <a:endParaRPr lang="en-US" altLang="en-US" sz="2000">
              <a:solidFill>
                <a:schemeClr val="bg1"/>
              </a:solidFill>
              <a:latin typeface="Trebuchet MS" pitchFamily="34" charset="0"/>
            </a:endParaRPr>
          </a:p>
        </p:txBody>
      </p:sp>
      <p:sp>
        <p:nvSpPr>
          <p:cNvPr id="6154" name="Rectangle 20"/>
          <p:cNvSpPr>
            <a:spLocks noChangeArrowheads="1"/>
          </p:cNvSpPr>
          <p:nvPr/>
        </p:nvSpPr>
        <p:spPr bwMode="auto">
          <a:xfrm>
            <a:off x="209550" y="1874838"/>
            <a:ext cx="878205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sz="2000" dirty="0">
                <a:solidFill>
                  <a:schemeClr val="accent2">
                    <a:lumMod val="75000"/>
                  </a:schemeClr>
                </a:solidFill>
                <a:latin typeface="+mn-lt"/>
              </a:rPr>
              <a:t>Texas Health Steps is a preventative care program for youth under the age of 21.  Texas Health Steps helps find and treat medical, behavioral health, dental and vision problems early. All initial screenings are performed by the Member’s Primary Care Provider or other network Texas Health Steps Provider and should include screenings such as:  </a:t>
            </a:r>
          </a:p>
          <a:p>
            <a:pPr marL="1143000" lvl="2" indent="-228600">
              <a:spcBef>
                <a:spcPct val="20000"/>
              </a:spcBef>
              <a:buFontTx/>
              <a:buChar char="•"/>
              <a:defRPr/>
            </a:pPr>
            <a:r>
              <a:rPr lang="en-US" sz="2000" dirty="0">
                <a:solidFill>
                  <a:schemeClr val="accent2">
                    <a:lumMod val="75000"/>
                  </a:schemeClr>
                </a:solidFill>
                <a:latin typeface="+mn-lt"/>
              </a:rPr>
              <a:t>Measurements (height, weight and infant head circumference)</a:t>
            </a:r>
          </a:p>
          <a:p>
            <a:pPr marL="1143000" lvl="2" indent="-228600">
              <a:spcBef>
                <a:spcPct val="20000"/>
              </a:spcBef>
              <a:buFontTx/>
              <a:buChar char="•"/>
              <a:defRPr/>
            </a:pPr>
            <a:r>
              <a:rPr lang="en-US" sz="2000" dirty="0">
                <a:solidFill>
                  <a:schemeClr val="accent2">
                    <a:lumMod val="75000"/>
                  </a:schemeClr>
                </a:solidFill>
                <a:latin typeface="+mn-lt"/>
              </a:rPr>
              <a:t>Developmental and Nutritional assessments</a:t>
            </a:r>
          </a:p>
          <a:p>
            <a:pPr marL="1143000" lvl="2" indent="-228600">
              <a:spcBef>
                <a:spcPct val="20000"/>
              </a:spcBef>
              <a:buFontTx/>
              <a:buChar char="•"/>
              <a:defRPr/>
            </a:pPr>
            <a:r>
              <a:rPr lang="en-US" sz="2000" dirty="0">
                <a:solidFill>
                  <a:schemeClr val="accent2">
                    <a:lumMod val="75000"/>
                  </a:schemeClr>
                </a:solidFill>
                <a:latin typeface="+mn-lt"/>
              </a:rPr>
              <a:t>Lead Screenings</a:t>
            </a:r>
          </a:p>
          <a:p>
            <a:pPr marL="1143000" lvl="2" indent="-228600">
              <a:spcBef>
                <a:spcPct val="20000"/>
              </a:spcBef>
              <a:buFontTx/>
              <a:buChar char="•"/>
              <a:defRPr/>
            </a:pPr>
            <a:r>
              <a:rPr lang="en-US" sz="2000" dirty="0">
                <a:solidFill>
                  <a:schemeClr val="accent2">
                    <a:lumMod val="75000"/>
                  </a:schemeClr>
                </a:solidFill>
                <a:latin typeface="+mn-lt"/>
              </a:rPr>
              <a:t>Immunizations</a:t>
            </a:r>
          </a:p>
          <a:p>
            <a:pPr marL="1143000" lvl="2" indent="-228600">
              <a:spcBef>
                <a:spcPct val="20000"/>
              </a:spcBef>
              <a:buFontTx/>
              <a:buChar char="•"/>
              <a:defRPr/>
            </a:pPr>
            <a:r>
              <a:rPr lang="en-US" sz="2000" dirty="0">
                <a:solidFill>
                  <a:schemeClr val="accent2">
                    <a:lumMod val="75000"/>
                  </a:schemeClr>
                </a:solidFill>
                <a:latin typeface="+mn-lt"/>
              </a:rPr>
              <a:t>Tuberculosis </a:t>
            </a:r>
            <a:r>
              <a:rPr lang="en-US" sz="2000" dirty="0" smtClean="0">
                <a:solidFill>
                  <a:schemeClr val="accent2">
                    <a:lumMod val="75000"/>
                  </a:schemeClr>
                </a:solidFill>
                <a:latin typeface="+mn-lt"/>
              </a:rPr>
              <a:t>Screening(often </a:t>
            </a:r>
            <a:r>
              <a:rPr lang="en-US" sz="2000" dirty="0">
                <a:solidFill>
                  <a:schemeClr val="accent2">
                    <a:lumMod val="75000"/>
                  </a:schemeClr>
                </a:solidFill>
                <a:latin typeface="+mn-lt"/>
              </a:rPr>
              <a:t>called TB)</a:t>
            </a:r>
          </a:p>
          <a:p>
            <a:pPr marL="1143000" lvl="2" indent="-228600">
              <a:spcBef>
                <a:spcPct val="20000"/>
              </a:spcBef>
              <a:buFontTx/>
              <a:buChar char="•"/>
              <a:defRPr/>
            </a:pPr>
            <a:endParaRPr lang="en-US" sz="1400" dirty="0">
              <a:solidFill>
                <a:schemeClr val="accent1"/>
              </a:solidFill>
              <a:latin typeface="+mn-lt"/>
            </a:endParaRPr>
          </a:p>
        </p:txBody>
      </p:sp>
      <p:pic>
        <p:nvPicPr>
          <p:cNvPr id="614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029200"/>
            <a:ext cx="712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22"/>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4</a:t>
            </a:r>
          </a:p>
        </p:txBody>
      </p:sp>
      <p:sp>
        <p:nvSpPr>
          <p:cNvPr id="6151" name="Title 1"/>
          <p:cNvSpPr>
            <a:spLocks noGrp="1"/>
          </p:cNvSpPr>
          <p:nvPr>
            <p:ph type="title"/>
          </p:nvPr>
        </p:nvSpPr>
        <p:spPr/>
        <p:txBody>
          <a:bodyPr/>
          <a:lstStyle/>
          <a:p>
            <a:r>
              <a:rPr lang="en-US" altLang="en-US" dirty="0" smtClean="0"/>
              <a:t>What is Texas Health Steps?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a:bodyPr>
          <a:lstStyle/>
          <a:p>
            <a:pPr lvl="2"/>
            <a:r>
              <a:rPr lang="en-US" altLang="en-US" sz="1900" dirty="0" smtClean="0">
                <a:solidFill>
                  <a:schemeClr val="accent2">
                    <a:lumMod val="75000"/>
                  </a:schemeClr>
                </a:solidFill>
              </a:rPr>
              <a:t>TB Screenings begin at age 12 months.</a:t>
            </a:r>
          </a:p>
          <a:p>
            <a:pPr lvl="3"/>
            <a:r>
              <a:rPr lang="en-US" altLang="en-US" sz="1900" dirty="0" smtClean="0">
                <a:solidFill>
                  <a:schemeClr val="accent2">
                    <a:lumMod val="75000"/>
                  </a:schemeClr>
                </a:solidFill>
              </a:rPr>
              <a:t>TB is an infectious disease that usually attacks the lungs, but it can attack almost any part of the body.  TB spreads from person to person through the air.  </a:t>
            </a:r>
          </a:p>
          <a:p>
            <a:pPr lvl="3"/>
            <a:r>
              <a:rPr lang="en-US" altLang="en-US" sz="1900" dirty="0" smtClean="0">
                <a:solidFill>
                  <a:schemeClr val="accent2">
                    <a:lumMod val="75000"/>
                  </a:schemeClr>
                </a:solidFill>
              </a:rPr>
              <a:t>There is a difference between being infected with TB and having TB disease. </a:t>
            </a:r>
          </a:p>
          <a:p>
            <a:pPr lvl="3"/>
            <a:r>
              <a:rPr lang="en-US" altLang="en-US" sz="1900" dirty="0" smtClean="0">
                <a:solidFill>
                  <a:schemeClr val="accent2">
                    <a:lumMod val="75000"/>
                  </a:schemeClr>
                </a:solidFill>
              </a:rPr>
              <a:t>A person with TB has the TB germs, or bacteria, in their body. The body's defenses are protecting them from the germs and they are not sick.</a:t>
            </a:r>
          </a:p>
          <a:p>
            <a:pPr lvl="3"/>
            <a:r>
              <a:rPr lang="en-US" altLang="en-US" sz="1900" dirty="0" smtClean="0">
                <a:solidFill>
                  <a:schemeClr val="accent2">
                    <a:lumMod val="75000"/>
                  </a:schemeClr>
                </a:solidFill>
              </a:rPr>
              <a:t>Someone with TB disease is sick and can spread the disease to other people. A person with TB disease needs to see a doctor as soon as possible. </a:t>
            </a:r>
          </a:p>
        </p:txBody>
      </p:sp>
      <p:sp>
        <p:nvSpPr>
          <p:cNvPr id="7170" name="Title 1"/>
          <p:cNvSpPr>
            <a:spLocks noGrp="1"/>
          </p:cNvSpPr>
          <p:nvPr>
            <p:ph type="title"/>
          </p:nvPr>
        </p:nvSpPr>
        <p:spPr/>
        <p:txBody>
          <a:bodyPr/>
          <a:lstStyle/>
          <a:p>
            <a:r>
              <a:rPr lang="en-US" altLang="en-US" smtClean="0"/>
              <a:t>What is Texas Health Steps?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7"/>
          <p:cNvSpPr>
            <a:spLocks noChangeShapeType="1"/>
          </p:cNvSpPr>
          <p:nvPr/>
        </p:nvSpPr>
        <p:spPr bwMode="auto">
          <a:xfrm>
            <a:off x="0" y="914400"/>
            <a:ext cx="91440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Text Box 17"/>
          <p:cNvSpPr txBox="1">
            <a:spLocks noChangeAspect="1" noChangeArrowheads="1"/>
          </p:cNvSpPr>
          <p:nvPr/>
        </p:nvSpPr>
        <p:spPr bwMode="auto">
          <a:xfrm>
            <a:off x="304800" y="9906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rgbClr val="800000"/>
              </a:buClr>
              <a:buFontTx/>
              <a:buChar char="•"/>
            </a:pPr>
            <a:endParaRPr lang="en-US" altLang="en-US" sz="2000">
              <a:latin typeface="Trebuchet MS" pitchFamily="34" charset="0"/>
            </a:endParaRPr>
          </a:p>
        </p:txBody>
      </p:sp>
      <p:sp>
        <p:nvSpPr>
          <p:cNvPr id="6158" name="Rectangle 19"/>
          <p:cNvSpPr>
            <a:spLocks noChangeArrowheads="1"/>
          </p:cNvSpPr>
          <p:nvPr/>
        </p:nvSpPr>
        <p:spPr bwMode="auto">
          <a:xfrm>
            <a:off x="236561" y="1524000"/>
            <a:ext cx="8724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endParaRPr lang="en-US" sz="1800" dirty="0">
              <a:solidFill>
                <a:schemeClr val="accent1"/>
              </a:solidFill>
              <a:latin typeface="+mn-lt"/>
            </a:endParaRPr>
          </a:p>
          <a:p>
            <a:pPr lvl="1">
              <a:spcBef>
                <a:spcPct val="20000"/>
              </a:spcBef>
              <a:defRPr/>
            </a:pPr>
            <a:r>
              <a:rPr lang="en-US" sz="2800" dirty="0" smtClean="0">
                <a:solidFill>
                  <a:schemeClr val="accent1"/>
                </a:solidFill>
                <a:latin typeface="+mn-lt"/>
              </a:rPr>
              <a:t>Annual medical checkups for existing Members age 36 months </a:t>
            </a:r>
            <a:r>
              <a:rPr lang="en-US" sz="2800" dirty="0">
                <a:solidFill>
                  <a:schemeClr val="accent1"/>
                </a:solidFill>
                <a:latin typeface="+mn-lt"/>
              </a:rPr>
              <a:t>and older are due on the child's birthday</a:t>
            </a:r>
            <a:r>
              <a:rPr lang="en-US" sz="2800" dirty="0" smtClean="0">
                <a:solidFill>
                  <a:schemeClr val="accent1"/>
                </a:solidFill>
                <a:latin typeface="+mn-lt"/>
              </a:rPr>
              <a:t>.</a:t>
            </a:r>
            <a:endParaRPr lang="en-US" sz="2000" dirty="0">
              <a:solidFill>
                <a:schemeClr val="accent1"/>
              </a:solidFill>
              <a:latin typeface="+mn-lt"/>
            </a:endParaRPr>
          </a:p>
          <a:p>
            <a:pPr>
              <a:spcBef>
                <a:spcPct val="20000"/>
              </a:spcBef>
              <a:defRPr/>
            </a:pPr>
            <a:r>
              <a:rPr lang="en-US" sz="2000" b="1" u="sng" dirty="0">
                <a:solidFill>
                  <a:schemeClr val="accent1"/>
                </a:solidFill>
                <a:latin typeface="+mn-lt"/>
              </a:rPr>
              <a:t>Reminder:</a:t>
            </a:r>
            <a:r>
              <a:rPr lang="en-US" sz="2000" b="1" dirty="0">
                <a:solidFill>
                  <a:schemeClr val="accent1"/>
                </a:solidFill>
                <a:latin typeface="+mn-lt"/>
              </a:rPr>
              <a:t> </a:t>
            </a:r>
          </a:p>
          <a:p>
            <a:pPr marL="742950" lvl="1" indent="-285750">
              <a:spcBef>
                <a:spcPct val="20000"/>
              </a:spcBef>
              <a:buFontTx/>
              <a:buChar char="–"/>
              <a:defRPr/>
            </a:pPr>
            <a:r>
              <a:rPr lang="en-US" sz="2000" dirty="0">
                <a:solidFill>
                  <a:schemeClr val="accent1"/>
                </a:solidFill>
                <a:latin typeface="+mn-lt"/>
              </a:rPr>
              <a:t>Requirements do not apply to members moving from placement to placement. </a:t>
            </a:r>
          </a:p>
          <a:p>
            <a:pPr marL="742950" lvl="1" indent="-285750">
              <a:spcBef>
                <a:spcPct val="20000"/>
              </a:spcBef>
              <a:buFontTx/>
              <a:buChar char="–"/>
              <a:defRPr/>
            </a:pPr>
            <a:r>
              <a:rPr lang="en-US" sz="2000" dirty="0">
                <a:solidFill>
                  <a:schemeClr val="accent1"/>
                </a:solidFill>
                <a:latin typeface="+mn-lt"/>
              </a:rPr>
              <a:t>New Members who are 6 months and over must have a dental checkup within 60 days of enrolling in the STAR Health Program.</a:t>
            </a:r>
          </a:p>
          <a:p>
            <a:pPr marL="742950" lvl="1" indent="-285750">
              <a:spcBef>
                <a:spcPct val="20000"/>
              </a:spcBef>
              <a:buFontTx/>
              <a:buChar char="–"/>
              <a:defRPr/>
            </a:pPr>
            <a:r>
              <a:rPr lang="en-US" sz="2000" dirty="0">
                <a:solidFill>
                  <a:schemeClr val="accent1"/>
                </a:solidFill>
                <a:latin typeface="+mn-lt"/>
              </a:rPr>
              <a:t>After that, EVERY child must have a dental checkup every six months through the age 20. </a:t>
            </a:r>
          </a:p>
          <a:p>
            <a:pPr marL="742950" lvl="1" indent="-285750">
              <a:spcBef>
                <a:spcPct val="20000"/>
              </a:spcBef>
              <a:buFontTx/>
              <a:buChar char="–"/>
              <a:defRPr/>
            </a:pPr>
            <a:endParaRPr lang="en-US" sz="1800" dirty="0">
              <a:latin typeface="Trebuchet MS" pitchFamily="34" charset="0"/>
            </a:endParaRPr>
          </a:p>
          <a:p>
            <a:pPr>
              <a:spcBef>
                <a:spcPct val="20000"/>
              </a:spcBef>
              <a:defRPr/>
            </a:pPr>
            <a:r>
              <a:rPr lang="en-US" sz="2000" dirty="0">
                <a:latin typeface="Trebuchet MS" pitchFamily="34" charset="0"/>
              </a:rPr>
              <a:t>	</a:t>
            </a:r>
          </a:p>
        </p:txBody>
      </p:sp>
      <p:pic>
        <p:nvPicPr>
          <p:cNvPr id="820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29200"/>
            <a:ext cx="712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1" name="Text Box 21"/>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5</a:t>
            </a:r>
          </a:p>
        </p:txBody>
      </p:sp>
      <p:sp>
        <p:nvSpPr>
          <p:cNvPr id="13" name="Title 1"/>
          <p:cNvSpPr txBox="1">
            <a:spLocks/>
          </p:cNvSpPr>
          <p:nvPr/>
        </p:nvSpPr>
        <p:spPr>
          <a:xfrm>
            <a:off x="533400" y="609600"/>
            <a:ext cx="5715000" cy="609599"/>
          </a:xfrm>
          <a:prstGeom prst="rect">
            <a:avLst/>
          </a:prstGeom>
        </p:spPr>
        <p:txBody>
          <a:bodyPr vert="horz"/>
          <a:lstStyle>
            <a:lvl1pPr algn="l" defTabSz="914400" rtl="0" eaLnBrk="1" latinLnBrk="0" hangingPunct="1">
              <a:spcBef>
                <a:spcPct val="0"/>
              </a:spcBef>
              <a:buNone/>
              <a:defRPr sz="4000" kern="1200">
                <a:solidFill>
                  <a:srgbClr val="A8005B"/>
                </a:solidFill>
                <a:latin typeface="+mj-lt"/>
                <a:ea typeface="+mj-ea"/>
                <a:cs typeface="+mj-cs"/>
              </a:defRPr>
            </a:lvl1pPr>
          </a:lstStyle>
          <a:p>
            <a:pPr fontAlgn="auto">
              <a:spcAft>
                <a:spcPts val="0"/>
              </a:spcAft>
            </a:pPr>
            <a:r>
              <a:rPr lang="en-US" altLang="en-US" dirty="0" smtClean="0"/>
              <a:t>What is Texas Health Steps?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A8005B"/>
                </a:solidFill>
              </a:rPr>
              <a:t>Early Childhood </a:t>
            </a:r>
            <a:r>
              <a:rPr lang="en-US" dirty="0" smtClean="0">
                <a:solidFill>
                  <a:srgbClr val="A8005B"/>
                </a:solidFill>
              </a:rPr>
              <a:t>Intervention Services</a:t>
            </a:r>
            <a:endParaRPr lang="en-US" dirty="0"/>
          </a:p>
        </p:txBody>
      </p:sp>
      <p:sp>
        <p:nvSpPr>
          <p:cNvPr id="5" name="Content Placeholder 4"/>
          <p:cNvSpPr>
            <a:spLocks noGrp="1"/>
          </p:cNvSpPr>
          <p:nvPr>
            <p:ph sz="half" idx="1"/>
          </p:nvPr>
        </p:nvSpPr>
        <p:spPr/>
        <p:txBody>
          <a:bodyPr/>
          <a:lstStyle/>
          <a:p>
            <a:pPr marL="0" indent="0">
              <a:buNone/>
            </a:pPr>
            <a:r>
              <a:rPr lang="en-US" sz="1400" dirty="0">
                <a:solidFill>
                  <a:schemeClr val="bg1">
                    <a:lumMod val="65000"/>
                  </a:schemeClr>
                </a:solidFill>
              </a:rPr>
              <a:t>Babies and toddlers grow and develop very rapidly in the early years of life. The changes babies and toddlers go through as they grow are made up of different skills like walking and talking. </a:t>
            </a:r>
          </a:p>
          <a:p>
            <a:pPr marL="0" indent="0">
              <a:buNone/>
            </a:pPr>
            <a:r>
              <a:rPr lang="en-US" sz="1400" dirty="0">
                <a:solidFill>
                  <a:schemeClr val="bg1">
                    <a:lumMod val="65000"/>
                  </a:schemeClr>
                </a:solidFill>
              </a:rPr>
              <a:t>These skills, or </a:t>
            </a:r>
            <a:r>
              <a:rPr lang="en-US" sz="1400" dirty="0">
                <a:solidFill>
                  <a:schemeClr val="bg1">
                    <a:lumMod val="65000"/>
                  </a:schemeClr>
                </a:solidFill>
                <a:hlinkClick r:id="rId3"/>
              </a:rPr>
              <a:t> ECI Developmental Milestones</a:t>
            </a:r>
            <a:r>
              <a:rPr lang="en-US" sz="1400" dirty="0">
                <a:solidFill>
                  <a:schemeClr val="bg1">
                    <a:lumMod val="65000"/>
                  </a:schemeClr>
                </a:solidFill>
              </a:rPr>
              <a:t>  usually happen by certain ages. Parents and family members help their children learn these skills through playing with them and through daily activities. Because parents spend so much time with their children, they often are the first to identify a concern about development. </a:t>
            </a:r>
          </a:p>
          <a:p>
            <a:pPr marL="0" indent="0">
              <a:buNone/>
            </a:pPr>
            <a:r>
              <a:rPr lang="en-US" sz="1400" dirty="0">
                <a:solidFill>
                  <a:schemeClr val="bg1">
                    <a:lumMod val="65000"/>
                  </a:schemeClr>
                </a:solidFill>
              </a:rPr>
              <a:t>If there are concerns or questions about how a child is growing or learning, consult with the child's doctor or call the </a:t>
            </a:r>
            <a:r>
              <a:rPr lang="en-US" sz="1400" dirty="0">
                <a:solidFill>
                  <a:schemeClr val="bg1">
                    <a:lumMod val="65000"/>
                  </a:schemeClr>
                </a:solidFill>
                <a:hlinkClick r:id="rId4"/>
              </a:rPr>
              <a:t>DARS Inquiries Line</a:t>
            </a:r>
            <a:r>
              <a:rPr lang="en-US" sz="1400" dirty="0">
                <a:solidFill>
                  <a:schemeClr val="bg1">
                    <a:lumMod val="65000"/>
                  </a:schemeClr>
                </a:solidFill>
              </a:rPr>
              <a:t> at 1-800-628-5115 for more information or for referral to an ECI program in your area. ECI professionals are experts in child development. ECI supports families and helps them meet their children's needs. The earlier children with developmental delays or special needs receive help, the better.</a:t>
            </a:r>
          </a:p>
          <a:p>
            <a:endParaRPr lang="en-US" dirty="0"/>
          </a:p>
        </p:txBody>
      </p:sp>
      <p:sp>
        <p:nvSpPr>
          <p:cNvPr id="6" name="Content Placeholder 5"/>
          <p:cNvSpPr>
            <a:spLocks noGrp="1"/>
          </p:cNvSpPr>
          <p:nvPr>
            <p:ph sz="half" idx="2"/>
          </p:nvPr>
        </p:nvSpPr>
        <p:spPr>
          <a:xfrm>
            <a:off x="4724400" y="2209800"/>
            <a:ext cx="4191000" cy="4267200"/>
          </a:xfrm>
        </p:spPr>
        <p:txBody>
          <a:bodyPr/>
          <a:lstStyle/>
          <a:p>
            <a:r>
              <a:rPr lang="en-US" dirty="0">
                <a:solidFill>
                  <a:schemeClr val="bg1">
                    <a:lumMod val="65000"/>
                  </a:schemeClr>
                </a:solidFill>
              </a:rPr>
              <a:t>The written plan must be based on</a:t>
            </a:r>
          </a:p>
          <a:p>
            <a:pPr lvl="1"/>
            <a:r>
              <a:rPr lang="en-US" sz="1400" dirty="0">
                <a:solidFill>
                  <a:schemeClr val="bg1">
                    <a:lumMod val="65000"/>
                  </a:schemeClr>
                </a:solidFill>
              </a:rPr>
              <a:t>discussions with the family about the evaluations and assessments results</a:t>
            </a:r>
          </a:p>
          <a:p>
            <a:pPr lvl="1"/>
            <a:r>
              <a:rPr lang="en-US" sz="1400" dirty="0">
                <a:solidFill>
                  <a:schemeClr val="bg1">
                    <a:lumMod val="65000"/>
                  </a:schemeClr>
                </a:solidFill>
              </a:rPr>
              <a:t>information from parent interviews</a:t>
            </a:r>
          </a:p>
          <a:p>
            <a:pPr lvl="1"/>
            <a:r>
              <a:rPr lang="en-US" sz="1400" dirty="0">
                <a:solidFill>
                  <a:schemeClr val="bg1">
                    <a:lumMod val="65000"/>
                  </a:schemeClr>
                </a:solidFill>
              </a:rPr>
              <a:t>information from other sources such as child-care or medical providers</a:t>
            </a:r>
          </a:p>
          <a:p>
            <a:pPr lvl="1"/>
            <a:r>
              <a:rPr lang="en-US" sz="1400" dirty="0">
                <a:solidFill>
                  <a:schemeClr val="bg1">
                    <a:lumMod val="65000"/>
                  </a:schemeClr>
                </a:solidFill>
              </a:rPr>
              <a:t>the child and family needs</a:t>
            </a:r>
          </a:p>
          <a:p>
            <a:pPr lvl="1"/>
            <a:r>
              <a:rPr lang="en-US" sz="1400" dirty="0">
                <a:solidFill>
                  <a:schemeClr val="bg1">
                    <a:lumMod val="65000"/>
                  </a:schemeClr>
                </a:solidFill>
              </a:rPr>
              <a:t>the child's participation in family and community activities</a:t>
            </a:r>
          </a:p>
          <a:p>
            <a:pPr lvl="1"/>
            <a:r>
              <a:rPr lang="en-US" sz="1400" dirty="0">
                <a:solidFill>
                  <a:schemeClr val="bg1">
                    <a:lumMod val="65000"/>
                  </a:schemeClr>
                </a:solidFill>
              </a:rPr>
              <a:t>family routines and interests</a:t>
            </a:r>
          </a:p>
          <a:p>
            <a:r>
              <a:rPr lang="en-US" sz="2000" dirty="0">
                <a:solidFill>
                  <a:schemeClr val="bg1">
                    <a:lumMod val="65000"/>
                  </a:schemeClr>
                </a:solidFill>
              </a:rPr>
              <a:t>The interdisciplinary team must develop the IFSP in a face-to-face meeting with the family</a:t>
            </a:r>
          </a:p>
          <a:p>
            <a:endParaRPr lang="en-US" dirty="0"/>
          </a:p>
        </p:txBody>
      </p:sp>
    </p:spTree>
    <p:extLst>
      <p:ext uri="{BB962C8B-B14F-4D97-AF65-F5344CB8AC3E}">
        <p14:creationId xmlns:p14="http://schemas.microsoft.com/office/powerpoint/2010/main" val="14874150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81000" y="1524000"/>
            <a:ext cx="8458200" cy="4343400"/>
          </a:xfrm>
        </p:spPr>
        <p:txBody>
          <a:bodyPr>
            <a:normAutofit fontScale="55000" lnSpcReduction="20000"/>
          </a:bodyPr>
          <a:lstStyle/>
          <a:p>
            <a:endParaRPr lang="en-US" dirty="0" smtClean="0"/>
          </a:p>
          <a:p>
            <a:r>
              <a:rPr lang="en-US" dirty="0" smtClean="0"/>
              <a:t>If you are age 18, 19, or 20 and leave Texas foster care:</a:t>
            </a:r>
          </a:p>
          <a:p>
            <a:pPr lvl="1"/>
            <a:r>
              <a:rPr lang="en-US" dirty="0" smtClean="0"/>
              <a:t>Your caseworker will notify the Eligibility Specialist within three days</a:t>
            </a:r>
          </a:p>
          <a:p>
            <a:pPr lvl="1"/>
            <a:r>
              <a:rPr lang="en-US" dirty="0" smtClean="0"/>
              <a:t>The Eligibility Specialist will determine if you meet requirements</a:t>
            </a:r>
          </a:p>
          <a:p>
            <a:pPr lvl="1"/>
            <a:r>
              <a:rPr lang="en-US" dirty="0" smtClean="0"/>
              <a:t>You are certified for Transitional Medicaid when you leave foster care</a:t>
            </a:r>
            <a:br>
              <a:rPr lang="en-US" dirty="0" smtClean="0"/>
            </a:br>
            <a:endParaRPr lang="en-US" dirty="0" smtClean="0"/>
          </a:p>
          <a:p>
            <a:r>
              <a:rPr lang="en-US" dirty="0" smtClean="0"/>
              <a:t>For specific questions on eligibility requirements for youth aging out of foster care, please call 2-1-1.  </a:t>
            </a:r>
          </a:p>
          <a:p>
            <a:endParaRPr lang="en-US" dirty="0" smtClean="0"/>
          </a:p>
          <a:p>
            <a:r>
              <a:rPr lang="en-US" dirty="0" smtClean="0"/>
              <a:t>If you are calling from outside of Texas or have technical difficulties when dialing 2-1-1, please dial 1-877-541-7905.  For TTY access, please dial 1-877-833-4211</a:t>
            </a:r>
          </a:p>
          <a:p>
            <a:r>
              <a:rPr lang="en-US" dirty="0" smtClean="0"/>
              <a:t/>
            </a:r>
            <a:br>
              <a:rPr lang="en-US" dirty="0" smtClean="0"/>
            </a:br>
            <a:r>
              <a:rPr lang="en-US" dirty="0" smtClean="0"/>
              <a:t>Mail changes to:</a:t>
            </a:r>
          </a:p>
          <a:p>
            <a:r>
              <a:rPr lang="en-US" dirty="0" smtClean="0"/>
              <a:t>	HHSC CBS 954-X</a:t>
            </a:r>
          </a:p>
          <a:p>
            <a:r>
              <a:rPr lang="en-US" dirty="0" smtClean="0"/>
              <a:t>	PO Box 149030</a:t>
            </a:r>
          </a:p>
          <a:p>
            <a:r>
              <a:rPr lang="en-US" dirty="0" smtClean="0"/>
              <a:t>	Austin, TX  78714-9947</a:t>
            </a:r>
          </a:p>
        </p:txBody>
      </p:sp>
      <p:sp>
        <p:nvSpPr>
          <p:cNvPr id="7" name="Title 6"/>
          <p:cNvSpPr>
            <a:spLocks noGrp="1"/>
          </p:cNvSpPr>
          <p:nvPr>
            <p:ph type="title"/>
          </p:nvPr>
        </p:nvSpPr>
        <p:spPr/>
        <p:txBody>
          <a:bodyPr/>
          <a:lstStyle/>
          <a:p>
            <a:r>
              <a:rPr lang="en-US" dirty="0"/>
              <a:t>How Do I Get FFCC Medicaid?</a:t>
            </a:r>
            <a:br>
              <a:rPr lang="en-US" dirty="0"/>
            </a:br>
            <a:endParaRPr lang="en-US" dirty="0"/>
          </a:p>
        </p:txBody>
      </p:sp>
      <p:sp>
        <p:nvSpPr>
          <p:cNvPr id="9219" name="Text Box 12"/>
          <p:cNvSpPr txBox="1">
            <a:spLocks noChangeArrowheads="1"/>
          </p:cNvSpPr>
          <p:nvPr/>
        </p:nvSpPr>
        <p:spPr bwMode="auto">
          <a:xfrm>
            <a:off x="83058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1000">
                <a:latin typeface="Trebuchet MS" pitchFamily="34" charset="0"/>
              </a:rPr>
              <a:t>	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Superior Template Light">
  <a:themeElements>
    <a:clrScheme name="SPH Color Scheme">
      <a:dk1>
        <a:srgbClr val="7AAAD4"/>
      </a:dk1>
      <a:lt1>
        <a:sysClr val="window" lastClr="FFFFFF"/>
      </a:lt1>
      <a:dk2>
        <a:srgbClr val="1F497D"/>
      </a:dk2>
      <a:lt2>
        <a:srgbClr val="FFFFFF"/>
      </a:lt2>
      <a:accent1>
        <a:srgbClr val="8A4E3F"/>
      </a:accent1>
      <a:accent2>
        <a:srgbClr val="AA1E5A"/>
      </a:accent2>
      <a:accent3>
        <a:srgbClr val="47B4AB"/>
      </a:accent3>
      <a:accent4>
        <a:srgbClr val="E68225"/>
      </a:accent4>
      <a:accent5>
        <a:srgbClr val="FEF295"/>
      </a:accent5>
      <a:accent6>
        <a:srgbClr val="FFFFFF"/>
      </a:accent6>
      <a:hlink>
        <a:srgbClr val="548DD4"/>
      </a:hlink>
      <a:folHlink>
        <a:srgbClr val="548DD4"/>
      </a:folHlink>
    </a:clrScheme>
    <a:fontScheme name="SPH Fonts 2">
      <a:majorFont>
        <a:latin typeface="Myriad Pro"/>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perior_TX_PPtemplate">
  <a:themeElements>
    <a:clrScheme name="Centene Health Plan Palette">
      <a:dk1>
        <a:sysClr val="windowText" lastClr="000000"/>
      </a:dk1>
      <a:lt1>
        <a:sysClr val="window" lastClr="FFFFFF"/>
      </a:lt1>
      <a:dk2>
        <a:srgbClr val="000000"/>
      </a:dk2>
      <a:lt2>
        <a:srgbClr val="FFFFFF"/>
      </a:lt2>
      <a:accent1>
        <a:srgbClr val="F58220"/>
      </a:accent1>
      <a:accent2>
        <a:srgbClr val="6E6E6E"/>
      </a:accent2>
      <a:accent3>
        <a:srgbClr val="AAC81E"/>
      </a:accent3>
      <a:accent4>
        <a:srgbClr val="A8005B"/>
      </a:accent4>
      <a:accent5>
        <a:srgbClr val="00B9E7"/>
      </a:accent5>
      <a:accent6>
        <a:srgbClr val="FDB913"/>
      </a:accent6>
      <a:hlink>
        <a:srgbClr val="F58220"/>
      </a:hlink>
      <a:folHlink>
        <a:srgbClr val="6E6E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Superior powerpoint Template Light</Template>
  <TotalTime>16644</TotalTime>
  <Words>3915</Words>
  <Application>Microsoft Macintosh PowerPoint</Application>
  <PresentationFormat>On-screen Show (4:3)</PresentationFormat>
  <Paragraphs>614</Paragraphs>
  <Slides>31</Slides>
  <Notes>28</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Superior Template Light</vt:lpstr>
      <vt:lpstr>Superior_TX_PPtemplate</vt:lpstr>
      <vt:lpstr>Custom Design</vt:lpstr>
      <vt:lpstr>   </vt:lpstr>
      <vt:lpstr>STAR Health Members</vt:lpstr>
      <vt:lpstr>Do You Know Your Benefits? </vt:lpstr>
      <vt:lpstr>The Patient Protection and Affordable Care Act</vt:lpstr>
      <vt:lpstr>What is Texas Health Steps?</vt:lpstr>
      <vt:lpstr>What is Texas Health Steps?</vt:lpstr>
      <vt:lpstr>PowerPoint Presentation</vt:lpstr>
      <vt:lpstr>Early Childhood Intervention Services</vt:lpstr>
      <vt:lpstr>How Do I Get FFCC Medicaid? </vt:lpstr>
      <vt:lpstr>What is STAR Health? </vt:lpstr>
      <vt:lpstr>What does STAR Health Cover?</vt:lpstr>
      <vt:lpstr>PowerPoint Presentation</vt:lpstr>
      <vt:lpstr>What do I Need to Access Services?</vt:lpstr>
      <vt:lpstr>What is a Primary Care Provider (PCP)?</vt:lpstr>
      <vt:lpstr>What is a Primary Care Provider (PCP)?  </vt:lpstr>
      <vt:lpstr>What if I Need Help Accessing  Health Care Services?</vt:lpstr>
      <vt:lpstr>No Referrals Needed!</vt:lpstr>
      <vt:lpstr>STAR Health is Working for You!</vt:lpstr>
      <vt:lpstr>STAR Health is Working for You!</vt:lpstr>
      <vt:lpstr>How do Service Management Teams Help You?</vt:lpstr>
      <vt:lpstr>Case by Case Services </vt:lpstr>
      <vt:lpstr>a2A Our Rewards for Taking Care of Yourself</vt:lpstr>
      <vt:lpstr>Prescriptions</vt:lpstr>
      <vt:lpstr>Who do I Contact in an Emergency?</vt:lpstr>
      <vt:lpstr>What Should I do if I have a Complaint? </vt:lpstr>
      <vt:lpstr>What to do if you Become Pregnant?</vt:lpstr>
      <vt:lpstr>Medical Transportation Program</vt:lpstr>
      <vt:lpstr>Confidentiality</vt:lpstr>
      <vt:lpstr>Did you Know?</vt:lpstr>
      <vt:lpstr>Hotlines to Remember</vt:lpstr>
      <vt:lpstr>PowerPoint Presentation</vt:lpstr>
    </vt:vector>
  </TitlesOfParts>
  <Company>Centene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Ashleigh Jarvis</dc:creator>
  <cp:lastModifiedBy>Sheila  Bustillos-Reynolds</cp:lastModifiedBy>
  <cp:revision>872</cp:revision>
  <cp:lastPrinted>2014-04-10T15:02:39Z</cp:lastPrinted>
  <dcterms:created xsi:type="dcterms:W3CDTF">2007-06-14T18:54:56Z</dcterms:created>
  <dcterms:modified xsi:type="dcterms:W3CDTF">2017-06-27T10:56:17Z</dcterms:modified>
</cp:coreProperties>
</file>