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50" r:id="rId5"/>
  </p:sldMasterIdLst>
  <p:notesMasterIdLst>
    <p:notesMasterId r:id="rId51"/>
  </p:notesMasterIdLst>
  <p:handoutMasterIdLst>
    <p:handoutMasterId r:id="rId52"/>
  </p:handoutMasterIdLst>
  <p:sldIdLst>
    <p:sldId id="260" r:id="rId6"/>
    <p:sldId id="306"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Lst>
  <p:sldSz cx="9144000" cy="6858000" type="screen4x3"/>
  <p:notesSz cx="6858000" cy="9144000"/>
  <p:embeddedFontLst>
    <p:embeddedFont>
      <p:font typeface="Univers" panose="020B0603020202030204" pitchFamily="34" charset="0"/>
      <p:regular r:id="rId53"/>
      <p:bold r:id="rId54"/>
      <p:italic r:id="rId55"/>
      <p:boldItalic r:id="rId56"/>
    </p:embeddedFont>
    <p:embeddedFont>
      <p:font typeface="Franklin Gothic Book" panose="020B0503020102020204" pitchFamily="34" charset="0"/>
      <p:regular r:id="rId57"/>
      <p:italic r:id="rId58"/>
    </p:embeddedFont>
    <p:embeddedFont>
      <p:font typeface="Helvetica" panose="020B0504020202030204" pitchFamily="34" charset="0"/>
      <p:regular r:id="rId59"/>
      <p:bold r:id="rId60"/>
      <p:italic r:id="rId61"/>
      <p:boldItalic r:id="rId62"/>
    </p:embeddedFont>
    <p:embeddedFont>
      <p:font typeface="Calibri" panose="020F0502020204030204" pitchFamily="34" charset="0"/>
      <p:regular r:id="rId63"/>
      <p:bold r:id="rId64"/>
      <p:italic r:id="rId65"/>
      <p:boldItalic r:id="rId66"/>
    </p:embeddedFont>
    <p:embeddedFont>
      <p:font typeface="ＭＳ Ｐゴシック" panose="020B0600070205080204" pitchFamily="34" charset="-128"/>
      <p:regular r:id="rId67"/>
    </p:embeddedFont>
    <p:embeddedFont>
      <p:font typeface="Century Gothic" panose="020B0502020202020204" pitchFamily="34" charset="0"/>
      <p:regular r:id="rId68"/>
      <p:bold r:id="rId69"/>
      <p:italic r:id="rId70"/>
      <p:boldItalic r:id="rId7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07">
          <p15:clr>
            <a:srgbClr val="A4A3A4"/>
          </p15:clr>
        </p15:guide>
        <p15:guide id="2" orient="horz" pos="2579">
          <p15:clr>
            <a:srgbClr val="A4A3A4"/>
          </p15:clr>
        </p15:guide>
        <p15:guide id="3" orient="horz" pos="1763">
          <p15:clr>
            <a:srgbClr val="A4A3A4"/>
          </p15:clr>
        </p15:guide>
        <p15:guide id="4" orient="horz" pos="1331">
          <p15:clr>
            <a:srgbClr val="A4A3A4"/>
          </p15:clr>
        </p15:guide>
        <p15:guide id="5" pos="2640">
          <p15:clr>
            <a:srgbClr val="A4A3A4"/>
          </p15:clr>
        </p15:guide>
        <p15:guide id="6" pos="4176">
          <p15:clr>
            <a:srgbClr val="A4A3A4"/>
          </p15:clr>
        </p15:guide>
        <p15:guide id="7" pos="28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Hagan" initials="J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5B"/>
    <a:srgbClr val="DF6421"/>
    <a:srgbClr val="F15A22"/>
    <a:srgbClr val="00B9E7"/>
    <a:srgbClr val="0092D2"/>
    <a:srgbClr val="EC5A4F"/>
    <a:srgbClr val="000000"/>
    <a:srgbClr val="FFC600"/>
    <a:srgbClr val="17C7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3" autoAdjust="0"/>
    <p:restoredTop sz="94686" autoAdjust="0"/>
  </p:normalViewPr>
  <p:slideViewPr>
    <p:cSldViewPr>
      <p:cViewPr varScale="1">
        <p:scale>
          <a:sx n="110" d="100"/>
          <a:sy n="110" d="100"/>
        </p:scale>
        <p:origin x="1434" y="108"/>
      </p:cViewPr>
      <p:guideLst>
        <p:guide orient="horz" pos="707"/>
        <p:guide orient="horz" pos="2579"/>
        <p:guide orient="horz" pos="1763"/>
        <p:guide orient="horz" pos="1331"/>
        <p:guide pos="2640"/>
        <p:guide pos="4176"/>
        <p:guide pos="28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132" d="100"/>
          <a:sy n="132" d="100"/>
        </p:scale>
        <p:origin x="-4248"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font" Target="fonts/font3.fntdata"/><Relationship Id="rId63" Type="http://schemas.openxmlformats.org/officeDocument/2006/relationships/font" Target="fonts/font11.fntdata"/><Relationship Id="rId68" Type="http://schemas.openxmlformats.org/officeDocument/2006/relationships/font" Target="fonts/font16.fntdata"/><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font" Target="fonts/font19.fntdata"/><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7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5.fntdata"/><Relationship Id="rId61" Type="http://schemas.openxmlformats.org/officeDocument/2006/relationships/font" Target="fonts/font9.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60" Type="http://schemas.openxmlformats.org/officeDocument/2006/relationships/font" Target="fonts/font8.fntdata"/><Relationship Id="rId65" Type="http://schemas.openxmlformats.org/officeDocument/2006/relationships/font" Target="fonts/font13.fntdata"/><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font" Target="fonts/font17.fntdata"/><Relationship Id="rId8" Type="http://schemas.openxmlformats.org/officeDocument/2006/relationships/slide" Target="slides/slide3.xml"/><Relationship Id="rId51" Type="http://schemas.openxmlformats.org/officeDocument/2006/relationships/notesMaster" Target="notesMasters/notesMaster1.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7.fntdata"/><Relationship Id="rId67" Type="http://schemas.openxmlformats.org/officeDocument/2006/relationships/font" Target="fonts/font15.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font" Target="fonts/font18.fntdata"/><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FD3667-D151-4754-9C9D-85D305E40D50}" type="doc">
      <dgm:prSet loTypeId="urn:microsoft.com/office/officeart/2005/8/layout/pyramid1" loCatId="pyramid" qsTypeId="urn:microsoft.com/office/officeart/2005/8/quickstyle/simple1#1" qsCatId="simple" csTypeId="urn:microsoft.com/office/officeart/2005/8/colors/accent1_2#1" csCatId="accent1" phldr="1"/>
      <dgm:spPr/>
    </dgm:pt>
    <dgm:pt modelId="{D48F0B75-DB3B-4DF7-88D5-5D4B831D05D0}">
      <dgm:prSet phldrT="[Text]"/>
      <dgm:spPr>
        <a:solidFill>
          <a:srgbClr val="4BACC6"/>
        </a:solidFill>
        <a:ln>
          <a:noFill/>
        </a:ln>
        <a:scene3d>
          <a:camera prst="orthographicFront"/>
          <a:lightRig rig="threePt" dir="t"/>
        </a:scene3d>
        <a:sp3d>
          <a:bevelT/>
        </a:sp3d>
      </dgm:spPr>
      <dgm:t>
        <a:bodyPr/>
        <a:lstStyle/>
        <a:p>
          <a:r>
            <a:rPr lang="en-US" dirty="0" smtClean="0"/>
            <a:t>Social, Emotional, and Cognitive Impairment</a:t>
          </a:r>
          <a:endParaRPr lang="en-US" dirty="0"/>
        </a:p>
      </dgm:t>
    </dgm:pt>
    <dgm:pt modelId="{0014571F-0DB0-486D-9CBE-BF345D913971}" type="parTrans" cxnId="{C1F7B178-29D4-4C44-BE10-7362E467B793}">
      <dgm:prSet/>
      <dgm:spPr/>
      <dgm:t>
        <a:bodyPr/>
        <a:lstStyle/>
        <a:p>
          <a:endParaRPr lang="en-US"/>
        </a:p>
      </dgm:t>
    </dgm:pt>
    <dgm:pt modelId="{FEF244A6-AEDB-46F5-9ABB-E924766FE19A}" type="sibTrans" cxnId="{C1F7B178-29D4-4C44-BE10-7362E467B793}">
      <dgm:prSet/>
      <dgm:spPr/>
      <dgm:t>
        <a:bodyPr/>
        <a:lstStyle/>
        <a:p>
          <a:endParaRPr lang="en-US"/>
        </a:p>
      </dgm:t>
    </dgm:pt>
    <dgm:pt modelId="{79F8C0F0-EFBA-459D-8341-22EA51C830FC}">
      <dgm:prSet phldrT="[Text]"/>
      <dgm:spPr>
        <a:solidFill>
          <a:srgbClr val="F79646"/>
        </a:solidFill>
        <a:ln>
          <a:noFill/>
        </a:ln>
        <a:scene3d>
          <a:camera prst="orthographicFront"/>
          <a:lightRig rig="threePt" dir="t"/>
        </a:scene3d>
        <a:sp3d>
          <a:bevelT/>
        </a:sp3d>
      </dgm:spPr>
      <dgm:t>
        <a:bodyPr/>
        <a:lstStyle/>
        <a:p>
          <a:r>
            <a:rPr lang="en-US" dirty="0" smtClean="0"/>
            <a:t>Disrupted Neurodevelopment</a:t>
          </a:r>
          <a:endParaRPr lang="en-US" dirty="0"/>
        </a:p>
      </dgm:t>
    </dgm:pt>
    <dgm:pt modelId="{F474C5C1-8203-4F1F-A5A9-1869AE136D48}" type="parTrans" cxnId="{C8BE15FE-8585-4064-8A97-2B5D7DC6922E}">
      <dgm:prSet/>
      <dgm:spPr/>
      <dgm:t>
        <a:bodyPr/>
        <a:lstStyle/>
        <a:p>
          <a:endParaRPr lang="en-US"/>
        </a:p>
      </dgm:t>
    </dgm:pt>
    <dgm:pt modelId="{B3C209D5-A79F-4568-AA11-DC7F0ECCE6AA}" type="sibTrans" cxnId="{C8BE15FE-8585-4064-8A97-2B5D7DC6922E}">
      <dgm:prSet/>
      <dgm:spPr/>
      <dgm:t>
        <a:bodyPr/>
        <a:lstStyle/>
        <a:p>
          <a:endParaRPr lang="en-US"/>
        </a:p>
      </dgm:t>
    </dgm:pt>
    <dgm:pt modelId="{6DE508DF-CE7A-4D38-BB91-626C7F785AB3}">
      <dgm:prSet phldrT="[Text]"/>
      <dgm:spPr>
        <a:solidFill>
          <a:srgbClr val="00589A"/>
        </a:solidFill>
        <a:ln>
          <a:noFill/>
        </a:ln>
        <a:scene3d>
          <a:camera prst="orthographicFront"/>
          <a:lightRig rig="threePt" dir="t"/>
        </a:scene3d>
        <a:sp3d>
          <a:bevelT/>
        </a:sp3d>
      </dgm:spPr>
      <dgm:t>
        <a:bodyPr/>
        <a:lstStyle/>
        <a:p>
          <a:r>
            <a:rPr lang="en-US" dirty="0" smtClean="0"/>
            <a:t>Adverse Childhood Experiences</a:t>
          </a:r>
          <a:endParaRPr lang="en-US" dirty="0"/>
        </a:p>
      </dgm:t>
    </dgm:pt>
    <dgm:pt modelId="{B3ABF7E4-FCC3-4829-9F20-7D59CB9AF59E}" type="parTrans" cxnId="{1334AE2F-B278-44F9-BFA8-30EC3F8FA87F}">
      <dgm:prSet/>
      <dgm:spPr/>
      <dgm:t>
        <a:bodyPr/>
        <a:lstStyle/>
        <a:p>
          <a:endParaRPr lang="en-US"/>
        </a:p>
      </dgm:t>
    </dgm:pt>
    <dgm:pt modelId="{71A3F9E6-B14A-4E0C-A165-027681F50C1C}" type="sibTrans" cxnId="{1334AE2F-B278-44F9-BFA8-30EC3F8FA87F}">
      <dgm:prSet/>
      <dgm:spPr/>
      <dgm:t>
        <a:bodyPr/>
        <a:lstStyle/>
        <a:p>
          <a:endParaRPr lang="en-US"/>
        </a:p>
      </dgm:t>
    </dgm:pt>
    <dgm:pt modelId="{53C17852-5C0A-4114-840F-ABB00D203506}">
      <dgm:prSet phldrT="[Text]" custT="1"/>
      <dgm:spPr>
        <a:solidFill>
          <a:srgbClr val="C0504D"/>
        </a:solidFill>
        <a:ln>
          <a:noFill/>
        </a:ln>
        <a:scene3d>
          <a:camera prst="orthographicFront"/>
          <a:lightRig rig="threePt" dir="t"/>
        </a:scene3d>
        <a:sp3d>
          <a:bevelT/>
        </a:sp3d>
      </dgm:spPr>
      <dgm:t>
        <a:bodyPr/>
        <a:lstStyle/>
        <a:p>
          <a:pPr>
            <a:spcAft>
              <a:spcPts val="0"/>
            </a:spcAft>
          </a:pPr>
          <a:endParaRPr lang="en-US" sz="1400" dirty="0" smtClean="0"/>
        </a:p>
        <a:p>
          <a:pPr>
            <a:spcAft>
              <a:spcPts val="0"/>
            </a:spcAft>
          </a:pPr>
          <a:r>
            <a:rPr lang="en-US" sz="1200" dirty="0" smtClean="0"/>
            <a:t>Early </a:t>
          </a:r>
        </a:p>
        <a:p>
          <a:pPr>
            <a:spcAft>
              <a:spcPts val="0"/>
            </a:spcAft>
          </a:pPr>
          <a:r>
            <a:rPr lang="en-US" sz="1200" dirty="0" smtClean="0"/>
            <a:t>Death</a:t>
          </a:r>
          <a:endParaRPr lang="en-US" sz="1200" dirty="0"/>
        </a:p>
      </dgm:t>
    </dgm:pt>
    <dgm:pt modelId="{FB7B6DEC-DA80-47AB-8353-E4A847D0A467}" type="parTrans" cxnId="{043071BD-14C6-4DE9-A6B8-64C5F5CF2BD7}">
      <dgm:prSet/>
      <dgm:spPr/>
      <dgm:t>
        <a:bodyPr/>
        <a:lstStyle/>
        <a:p>
          <a:endParaRPr lang="en-US"/>
        </a:p>
      </dgm:t>
    </dgm:pt>
    <dgm:pt modelId="{D883E1BA-692A-42C8-B8E6-E3C7A3B27C09}" type="sibTrans" cxnId="{043071BD-14C6-4DE9-A6B8-64C5F5CF2BD7}">
      <dgm:prSet/>
      <dgm:spPr/>
      <dgm:t>
        <a:bodyPr/>
        <a:lstStyle/>
        <a:p>
          <a:endParaRPr lang="en-US"/>
        </a:p>
      </dgm:t>
    </dgm:pt>
    <dgm:pt modelId="{F63389B1-869B-4C44-AF67-5BB76E9E536E}">
      <dgm:prSet phldrT="[Text]" custT="1"/>
      <dgm:spPr>
        <a:solidFill>
          <a:srgbClr val="9BBB59"/>
        </a:solidFill>
        <a:ln>
          <a:noFill/>
        </a:ln>
        <a:scene3d>
          <a:camera prst="orthographicFront"/>
          <a:lightRig rig="threePt" dir="t"/>
        </a:scene3d>
        <a:sp3d>
          <a:bevelT/>
        </a:sp3d>
      </dgm:spPr>
      <dgm:t>
        <a:bodyPr/>
        <a:lstStyle/>
        <a:p>
          <a:r>
            <a:rPr lang="en-US" sz="1200" b="0" dirty="0" smtClean="0"/>
            <a:t>Disease, Disability, and Social Problems</a:t>
          </a:r>
          <a:endParaRPr lang="en-US" sz="1200" b="0" dirty="0"/>
        </a:p>
      </dgm:t>
    </dgm:pt>
    <dgm:pt modelId="{3E702B3B-60BC-4B4B-8E7B-C7BDF2AE4DE0}" type="parTrans" cxnId="{3A35DE26-5567-4419-8B5A-BA7087FE3391}">
      <dgm:prSet/>
      <dgm:spPr/>
      <dgm:t>
        <a:bodyPr/>
        <a:lstStyle/>
        <a:p>
          <a:endParaRPr lang="en-US"/>
        </a:p>
      </dgm:t>
    </dgm:pt>
    <dgm:pt modelId="{31E37D49-AD51-47E3-9182-17F3E9D4E902}" type="sibTrans" cxnId="{3A35DE26-5567-4419-8B5A-BA7087FE3391}">
      <dgm:prSet/>
      <dgm:spPr/>
      <dgm:t>
        <a:bodyPr/>
        <a:lstStyle/>
        <a:p>
          <a:endParaRPr lang="en-US"/>
        </a:p>
      </dgm:t>
    </dgm:pt>
    <dgm:pt modelId="{E18888FF-E065-4418-822A-74D684277A28}">
      <dgm:prSet phldrT="[Text]"/>
      <dgm:spPr>
        <a:solidFill>
          <a:srgbClr val="8064A2"/>
        </a:solidFill>
        <a:ln>
          <a:noFill/>
        </a:ln>
        <a:scene3d>
          <a:camera prst="orthographicFront"/>
          <a:lightRig rig="threePt" dir="t"/>
        </a:scene3d>
        <a:sp3d>
          <a:bevelT/>
        </a:sp3d>
      </dgm:spPr>
      <dgm:t>
        <a:bodyPr/>
        <a:lstStyle/>
        <a:p>
          <a:r>
            <a:rPr lang="en-US" dirty="0" smtClean="0"/>
            <a:t>Adoption of Health-risk Behaviors</a:t>
          </a:r>
          <a:endParaRPr lang="en-US" dirty="0"/>
        </a:p>
      </dgm:t>
    </dgm:pt>
    <dgm:pt modelId="{9036A0BA-E249-4DC0-846B-88AC0CB6A0A4}" type="parTrans" cxnId="{0A1A4B9A-38C0-4662-B0E2-650DFE2B5A2B}">
      <dgm:prSet/>
      <dgm:spPr/>
      <dgm:t>
        <a:bodyPr/>
        <a:lstStyle/>
        <a:p>
          <a:endParaRPr lang="en-US"/>
        </a:p>
      </dgm:t>
    </dgm:pt>
    <dgm:pt modelId="{3FCAA275-AE9C-4958-997D-0D82AA89A820}" type="sibTrans" cxnId="{0A1A4B9A-38C0-4662-B0E2-650DFE2B5A2B}">
      <dgm:prSet/>
      <dgm:spPr/>
      <dgm:t>
        <a:bodyPr/>
        <a:lstStyle/>
        <a:p>
          <a:endParaRPr lang="en-US"/>
        </a:p>
      </dgm:t>
    </dgm:pt>
    <dgm:pt modelId="{6D57EA77-B013-47DF-899B-0BF5DA0802D3}" type="pres">
      <dgm:prSet presAssocID="{A0FD3667-D151-4754-9C9D-85D305E40D50}" presName="Name0" presStyleCnt="0">
        <dgm:presLayoutVars>
          <dgm:dir/>
          <dgm:animLvl val="lvl"/>
          <dgm:resizeHandles val="exact"/>
        </dgm:presLayoutVars>
      </dgm:prSet>
      <dgm:spPr/>
    </dgm:pt>
    <dgm:pt modelId="{FF8D9A5E-F92D-4A05-9491-0F44AB4B4C27}" type="pres">
      <dgm:prSet presAssocID="{53C17852-5C0A-4114-840F-ABB00D203506}" presName="Name8" presStyleCnt="0"/>
      <dgm:spPr/>
    </dgm:pt>
    <dgm:pt modelId="{E09DE327-8D58-4C83-BE84-5C210BB3736B}" type="pres">
      <dgm:prSet presAssocID="{53C17852-5C0A-4114-840F-ABB00D203506}" presName="level" presStyleLbl="node1" presStyleIdx="0" presStyleCnt="6">
        <dgm:presLayoutVars>
          <dgm:chMax val="1"/>
          <dgm:bulletEnabled val="1"/>
        </dgm:presLayoutVars>
      </dgm:prSet>
      <dgm:spPr/>
      <dgm:t>
        <a:bodyPr/>
        <a:lstStyle/>
        <a:p>
          <a:endParaRPr lang="en-US"/>
        </a:p>
      </dgm:t>
    </dgm:pt>
    <dgm:pt modelId="{C613F432-E644-4FF6-83E8-ACB632D8BCEB}" type="pres">
      <dgm:prSet presAssocID="{53C17852-5C0A-4114-840F-ABB00D203506}" presName="levelTx" presStyleLbl="revTx" presStyleIdx="0" presStyleCnt="0">
        <dgm:presLayoutVars>
          <dgm:chMax val="1"/>
          <dgm:bulletEnabled val="1"/>
        </dgm:presLayoutVars>
      </dgm:prSet>
      <dgm:spPr/>
      <dgm:t>
        <a:bodyPr/>
        <a:lstStyle/>
        <a:p>
          <a:endParaRPr lang="en-US"/>
        </a:p>
      </dgm:t>
    </dgm:pt>
    <dgm:pt modelId="{E09704B3-A20B-48CC-A640-B25895478BAE}" type="pres">
      <dgm:prSet presAssocID="{F63389B1-869B-4C44-AF67-5BB76E9E536E}" presName="Name8" presStyleCnt="0"/>
      <dgm:spPr/>
    </dgm:pt>
    <dgm:pt modelId="{D6D719FD-BB21-42D9-8785-731D8D316D54}" type="pres">
      <dgm:prSet presAssocID="{F63389B1-869B-4C44-AF67-5BB76E9E536E}" presName="level" presStyleLbl="node1" presStyleIdx="1" presStyleCnt="6">
        <dgm:presLayoutVars>
          <dgm:chMax val="1"/>
          <dgm:bulletEnabled val="1"/>
        </dgm:presLayoutVars>
      </dgm:prSet>
      <dgm:spPr/>
      <dgm:t>
        <a:bodyPr/>
        <a:lstStyle/>
        <a:p>
          <a:endParaRPr lang="en-US"/>
        </a:p>
      </dgm:t>
    </dgm:pt>
    <dgm:pt modelId="{579A7104-F306-421C-B9BB-9D243C3C4DF7}" type="pres">
      <dgm:prSet presAssocID="{F63389B1-869B-4C44-AF67-5BB76E9E536E}" presName="levelTx" presStyleLbl="revTx" presStyleIdx="0" presStyleCnt="0">
        <dgm:presLayoutVars>
          <dgm:chMax val="1"/>
          <dgm:bulletEnabled val="1"/>
        </dgm:presLayoutVars>
      </dgm:prSet>
      <dgm:spPr/>
      <dgm:t>
        <a:bodyPr/>
        <a:lstStyle/>
        <a:p>
          <a:endParaRPr lang="en-US"/>
        </a:p>
      </dgm:t>
    </dgm:pt>
    <dgm:pt modelId="{5112EDC2-F737-43F9-A1C3-D1FDE2F275D6}" type="pres">
      <dgm:prSet presAssocID="{E18888FF-E065-4418-822A-74D684277A28}" presName="Name8" presStyleCnt="0"/>
      <dgm:spPr/>
    </dgm:pt>
    <dgm:pt modelId="{17FAE882-B6E5-4050-A868-537C93B0E3B3}" type="pres">
      <dgm:prSet presAssocID="{E18888FF-E065-4418-822A-74D684277A28}" presName="level" presStyleLbl="node1" presStyleIdx="2" presStyleCnt="6">
        <dgm:presLayoutVars>
          <dgm:chMax val="1"/>
          <dgm:bulletEnabled val="1"/>
        </dgm:presLayoutVars>
      </dgm:prSet>
      <dgm:spPr/>
      <dgm:t>
        <a:bodyPr/>
        <a:lstStyle/>
        <a:p>
          <a:endParaRPr lang="en-US"/>
        </a:p>
      </dgm:t>
    </dgm:pt>
    <dgm:pt modelId="{54B03B85-5DDA-41AC-B39C-CE756662D43C}" type="pres">
      <dgm:prSet presAssocID="{E18888FF-E065-4418-822A-74D684277A28}" presName="levelTx" presStyleLbl="revTx" presStyleIdx="0" presStyleCnt="0">
        <dgm:presLayoutVars>
          <dgm:chMax val="1"/>
          <dgm:bulletEnabled val="1"/>
        </dgm:presLayoutVars>
      </dgm:prSet>
      <dgm:spPr/>
      <dgm:t>
        <a:bodyPr/>
        <a:lstStyle/>
        <a:p>
          <a:endParaRPr lang="en-US"/>
        </a:p>
      </dgm:t>
    </dgm:pt>
    <dgm:pt modelId="{5BACF178-3299-4105-908D-15D3636D27D4}" type="pres">
      <dgm:prSet presAssocID="{D48F0B75-DB3B-4DF7-88D5-5D4B831D05D0}" presName="Name8" presStyleCnt="0"/>
      <dgm:spPr/>
    </dgm:pt>
    <dgm:pt modelId="{684EFCC7-A5C9-433B-8EE9-9E6258DDEA84}" type="pres">
      <dgm:prSet presAssocID="{D48F0B75-DB3B-4DF7-88D5-5D4B831D05D0}" presName="level" presStyleLbl="node1" presStyleIdx="3" presStyleCnt="6">
        <dgm:presLayoutVars>
          <dgm:chMax val="1"/>
          <dgm:bulletEnabled val="1"/>
        </dgm:presLayoutVars>
      </dgm:prSet>
      <dgm:spPr/>
      <dgm:t>
        <a:bodyPr/>
        <a:lstStyle/>
        <a:p>
          <a:endParaRPr lang="en-US"/>
        </a:p>
      </dgm:t>
    </dgm:pt>
    <dgm:pt modelId="{84D464B2-3948-4191-AE83-9081DC85961D}" type="pres">
      <dgm:prSet presAssocID="{D48F0B75-DB3B-4DF7-88D5-5D4B831D05D0}" presName="levelTx" presStyleLbl="revTx" presStyleIdx="0" presStyleCnt="0">
        <dgm:presLayoutVars>
          <dgm:chMax val="1"/>
          <dgm:bulletEnabled val="1"/>
        </dgm:presLayoutVars>
      </dgm:prSet>
      <dgm:spPr/>
      <dgm:t>
        <a:bodyPr/>
        <a:lstStyle/>
        <a:p>
          <a:endParaRPr lang="en-US"/>
        </a:p>
      </dgm:t>
    </dgm:pt>
    <dgm:pt modelId="{E820C00B-B9A6-4F76-BF48-4115F872A562}" type="pres">
      <dgm:prSet presAssocID="{79F8C0F0-EFBA-459D-8341-22EA51C830FC}" presName="Name8" presStyleCnt="0"/>
      <dgm:spPr/>
    </dgm:pt>
    <dgm:pt modelId="{7FE711D2-0DE6-4F32-9AA5-4C95878EB430}" type="pres">
      <dgm:prSet presAssocID="{79F8C0F0-EFBA-459D-8341-22EA51C830FC}" presName="level" presStyleLbl="node1" presStyleIdx="4" presStyleCnt="6">
        <dgm:presLayoutVars>
          <dgm:chMax val="1"/>
          <dgm:bulletEnabled val="1"/>
        </dgm:presLayoutVars>
      </dgm:prSet>
      <dgm:spPr/>
      <dgm:t>
        <a:bodyPr/>
        <a:lstStyle/>
        <a:p>
          <a:endParaRPr lang="en-US"/>
        </a:p>
      </dgm:t>
    </dgm:pt>
    <dgm:pt modelId="{B6F403EF-9DBE-4160-8C7E-6F27ABCCE8D8}" type="pres">
      <dgm:prSet presAssocID="{79F8C0F0-EFBA-459D-8341-22EA51C830FC}" presName="levelTx" presStyleLbl="revTx" presStyleIdx="0" presStyleCnt="0">
        <dgm:presLayoutVars>
          <dgm:chMax val="1"/>
          <dgm:bulletEnabled val="1"/>
        </dgm:presLayoutVars>
      </dgm:prSet>
      <dgm:spPr/>
      <dgm:t>
        <a:bodyPr/>
        <a:lstStyle/>
        <a:p>
          <a:endParaRPr lang="en-US"/>
        </a:p>
      </dgm:t>
    </dgm:pt>
    <dgm:pt modelId="{FF93FC83-CF4D-47F3-B015-9A819D4D264D}" type="pres">
      <dgm:prSet presAssocID="{6DE508DF-CE7A-4D38-BB91-626C7F785AB3}" presName="Name8" presStyleCnt="0"/>
      <dgm:spPr/>
    </dgm:pt>
    <dgm:pt modelId="{6E842A13-394A-4B37-9112-0BA7E77FF460}" type="pres">
      <dgm:prSet presAssocID="{6DE508DF-CE7A-4D38-BB91-626C7F785AB3}" presName="level" presStyleLbl="node1" presStyleIdx="5" presStyleCnt="6">
        <dgm:presLayoutVars>
          <dgm:chMax val="1"/>
          <dgm:bulletEnabled val="1"/>
        </dgm:presLayoutVars>
      </dgm:prSet>
      <dgm:spPr/>
      <dgm:t>
        <a:bodyPr/>
        <a:lstStyle/>
        <a:p>
          <a:endParaRPr lang="en-US"/>
        </a:p>
      </dgm:t>
    </dgm:pt>
    <dgm:pt modelId="{4E0D1326-0143-467F-B2BD-51F0B9DC82D1}" type="pres">
      <dgm:prSet presAssocID="{6DE508DF-CE7A-4D38-BB91-626C7F785AB3}" presName="levelTx" presStyleLbl="revTx" presStyleIdx="0" presStyleCnt="0">
        <dgm:presLayoutVars>
          <dgm:chMax val="1"/>
          <dgm:bulletEnabled val="1"/>
        </dgm:presLayoutVars>
      </dgm:prSet>
      <dgm:spPr/>
      <dgm:t>
        <a:bodyPr/>
        <a:lstStyle/>
        <a:p>
          <a:endParaRPr lang="en-US"/>
        </a:p>
      </dgm:t>
    </dgm:pt>
  </dgm:ptLst>
  <dgm:cxnLst>
    <dgm:cxn modelId="{5BB0B9E1-0319-4113-BE8E-0BEAAE5E9144}" type="presOf" srcId="{53C17852-5C0A-4114-840F-ABB00D203506}" destId="{C613F432-E644-4FF6-83E8-ACB632D8BCEB}" srcOrd="1" destOrd="0" presId="urn:microsoft.com/office/officeart/2005/8/layout/pyramid1"/>
    <dgm:cxn modelId="{9953B308-3297-47C7-B4BF-E8E0F1A58F83}" type="presOf" srcId="{F63389B1-869B-4C44-AF67-5BB76E9E536E}" destId="{579A7104-F306-421C-B9BB-9D243C3C4DF7}" srcOrd="1" destOrd="0" presId="urn:microsoft.com/office/officeart/2005/8/layout/pyramid1"/>
    <dgm:cxn modelId="{232A18FB-9789-4BFE-A405-C1993B9E5D8E}" type="presOf" srcId="{E18888FF-E065-4418-822A-74D684277A28}" destId="{54B03B85-5DDA-41AC-B39C-CE756662D43C}" srcOrd="1" destOrd="0" presId="urn:microsoft.com/office/officeart/2005/8/layout/pyramid1"/>
    <dgm:cxn modelId="{08CA11F2-E293-4279-AA37-2545B32FB5BF}" type="presOf" srcId="{F63389B1-869B-4C44-AF67-5BB76E9E536E}" destId="{D6D719FD-BB21-42D9-8785-731D8D316D54}" srcOrd="0" destOrd="0" presId="urn:microsoft.com/office/officeart/2005/8/layout/pyramid1"/>
    <dgm:cxn modelId="{4CD0058A-B47A-48B1-A671-DC66186EF78D}" type="presOf" srcId="{E18888FF-E065-4418-822A-74D684277A28}" destId="{17FAE882-B6E5-4050-A868-537C93B0E3B3}" srcOrd="0" destOrd="0" presId="urn:microsoft.com/office/officeart/2005/8/layout/pyramid1"/>
    <dgm:cxn modelId="{1334AE2F-B278-44F9-BFA8-30EC3F8FA87F}" srcId="{A0FD3667-D151-4754-9C9D-85D305E40D50}" destId="{6DE508DF-CE7A-4D38-BB91-626C7F785AB3}" srcOrd="5" destOrd="0" parTransId="{B3ABF7E4-FCC3-4829-9F20-7D59CB9AF59E}" sibTransId="{71A3F9E6-B14A-4E0C-A165-027681F50C1C}"/>
    <dgm:cxn modelId="{A4780F10-647A-4486-AE18-AEA2FA352CC6}" type="presOf" srcId="{6DE508DF-CE7A-4D38-BB91-626C7F785AB3}" destId="{6E842A13-394A-4B37-9112-0BA7E77FF460}" srcOrd="0" destOrd="0" presId="urn:microsoft.com/office/officeart/2005/8/layout/pyramid1"/>
    <dgm:cxn modelId="{6DE3C51E-0BC2-45F2-8FD0-D7D7E1C73466}" type="presOf" srcId="{79F8C0F0-EFBA-459D-8341-22EA51C830FC}" destId="{7FE711D2-0DE6-4F32-9AA5-4C95878EB430}" srcOrd="0" destOrd="0" presId="urn:microsoft.com/office/officeart/2005/8/layout/pyramid1"/>
    <dgm:cxn modelId="{C8BE15FE-8585-4064-8A97-2B5D7DC6922E}" srcId="{A0FD3667-D151-4754-9C9D-85D305E40D50}" destId="{79F8C0F0-EFBA-459D-8341-22EA51C830FC}" srcOrd="4" destOrd="0" parTransId="{F474C5C1-8203-4F1F-A5A9-1869AE136D48}" sibTransId="{B3C209D5-A79F-4568-AA11-DC7F0ECCE6AA}"/>
    <dgm:cxn modelId="{4864A8E6-8A0C-44FC-A42C-40D2B36FA87D}" type="presOf" srcId="{D48F0B75-DB3B-4DF7-88D5-5D4B831D05D0}" destId="{684EFCC7-A5C9-433B-8EE9-9E6258DDEA84}" srcOrd="0" destOrd="0" presId="urn:microsoft.com/office/officeart/2005/8/layout/pyramid1"/>
    <dgm:cxn modelId="{85BA1E3E-BC31-4AD7-91EB-302C6CD98CF1}" type="presOf" srcId="{6DE508DF-CE7A-4D38-BB91-626C7F785AB3}" destId="{4E0D1326-0143-467F-B2BD-51F0B9DC82D1}" srcOrd="1" destOrd="0" presId="urn:microsoft.com/office/officeart/2005/8/layout/pyramid1"/>
    <dgm:cxn modelId="{C1F7B178-29D4-4C44-BE10-7362E467B793}" srcId="{A0FD3667-D151-4754-9C9D-85D305E40D50}" destId="{D48F0B75-DB3B-4DF7-88D5-5D4B831D05D0}" srcOrd="3" destOrd="0" parTransId="{0014571F-0DB0-486D-9CBE-BF345D913971}" sibTransId="{FEF244A6-AEDB-46F5-9ABB-E924766FE19A}"/>
    <dgm:cxn modelId="{BB1BD9AC-9047-43E1-AC20-C4E4D8F78B65}" type="presOf" srcId="{D48F0B75-DB3B-4DF7-88D5-5D4B831D05D0}" destId="{84D464B2-3948-4191-AE83-9081DC85961D}" srcOrd="1" destOrd="0" presId="urn:microsoft.com/office/officeart/2005/8/layout/pyramid1"/>
    <dgm:cxn modelId="{0A1A4B9A-38C0-4662-B0E2-650DFE2B5A2B}" srcId="{A0FD3667-D151-4754-9C9D-85D305E40D50}" destId="{E18888FF-E065-4418-822A-74D684277A28}" srcOrd="2" destOrd="0" parTransId="{9036A0BA-E249-4DC0-846B-88AC0CB6A0A4}" sibTransId="{3FCAA275-AE9C-4958-997D-0D82AA89A820}"/>
    <dgm:cxn modelId="{3A35DE26-5567-4419-8B5A-BA7087FE3391}" srcId="{A0FD3667-D151-4754-9C9D-85D305E40D50}" destId="{F63389B1-869B-4C44-AF67-5BB76E9E536E}" srcOrd="1" destOrd="0" parTransId="{3E702B3B-60BC-4B4B-8E7B-C7BDF2AE4DE0}" sibTransId="{31E37D49-AD51-47E3-9182-17F3E9D4E902}"/>
    <dgm:cxn modelId="{87F828C9-93FC-4CDE-971E-7213383B5922}" type="presOf" srcId="{A0FD3667-D151-4754-9C9D-85D305E40D50}" destId="{6D57EA77-B013-47DF-899B-0BF5DA0802D3}" srcOrd="0" destOrd="0" presId="urn:microsoft.com/office/officeart/2005/8/layout/pyramid1"/>
    <dgm:cxn modelId="{043071BD-14C6-4DE9-A6B8-64C5F5CF2BD7}" srcId="{A0FD3667-D151-4754-9C9D-85D305E40D50}" destId="{53C17852-5C0A-4114-840F-ABB00D203506}" srcOrd="0" destOrd="0" parTransId="{FB7B6DEC-DA80-47AB-8353-E4A847D0A467}" sibTransId="{D883E1BA-692A-42C8-B8E6-E3C7A3B27C09}"/>
    <dgm:cxn modelId="{A170A52E-DA00-4902-B463-CF0B3B0652B2}" type="presOf" srcId="{53C17852-5C0A-4114-840F-ABB00D203506}" destId="{E09DE327-8D58-4C83-BE84-5C210BB3736B}" srcOrd="0" destOrd="0" presId="urn:microsoft.com/office/officeart/2005/8/layout/pyramid1"/>
    <dgm:cxn modelId="{FAE3945F-B4E8-4742-991F-9E5BA5939BD2}" type="presOf" srcId="{79F8C0F0-EFBA-459D-8341-22EA51C830FC}" destId="{B6F403EF-9DBE-4160-8C7E-6F27ABCCE8D8}" srcOrd="1" destOrd="0" presId="urn:microsoft.com/office/officeart/2005/8/layout/pyramid1"/>
    <dgm:cxn modelId="{59CEC096-BB52-4794-9B4F-E43C91F4D53F}" type="presParOf" srcId="{6D57EA77-B013-47DF-899B-0BF5DA0802D3}" destId="{FF8D9A5E-F92D-4A05-9491-0F44AB4B4C27}" srcOrd="0" destOrd="0" presId="urn:microsoft.com/office/officeart/2005/8/layout/pyramid1"/>
    <dgm:cxn modelId="{ED886BAB-B4C4-4E74-98C0-93AD0BC533D4}" type="presParOf" srcId="{FF8D9A5E-F92D-4A05-9491-0F44AB4B4C27}" destId="{E09DE327-8D58-4C83-BE84-5C210BB3736B}" srcOrd="0" destOrd="0" presId="urn:microsoft.com/office/officeart/2005/8/layout/pyramid1"/>
    <dgm:cxn modelId="{4B0AC634-8BF0-414B-8CE0-D8F655D7EC8C}" type="presParOf" srcId="{FF8D9A5E-F92D-4A05-9491-0F44AB4B4C27}" destId="{C613F432-E644-4FF6-83E8-ACB632D8BCEB}" srcOrd="1" destOrd="0" presId="urn:microsoft.com/office/officeart/2005/8/layout/pyramid1"/>
    <dgm:cxn modelId="{C9D77EB7-EF1F-4E18-BDD7-B0D87F4221E2}" type="presParOf" srcId="{6D57EA77-B013-47DF-899B-0BF5DA0802D3}" destId="{E09704B3-A20B-48CC-A640-B25895478BAE}" srcOrd="1" destOrd="0" presId="urn:microsoft.com/office/officeart/2005/8/layout/pyramid1"/>
    <dgm:cxn modelId="{385E3D82-49C0-4CD5-B847-B91325C36051}" type="presParOf" srcId="{E09704B3-A20B-48CC-A640-B25895478BAE}" destId="{D6D719FD-BB21-42D9-8785-731D8D316D54}" srcOrd="0" destOrd="0" presId="urn:microsoft.com/office/officeart/2005/8/layout/pyramid1"/>
    <dgm:cxn modelId="{4FC50A32-DBE4-4F78-9D7B-FE7AEDA4A90A}" type="presParOf" srcId="{E09704B3-A20B-48CC-A640-B25895478BAE}" destId="{579A7104-F306-421C-B9BB-9D243C3C4DF7}" srcOrd="1" destOrd="0" presId="urn:microsoft.com/office/officeart/2005/8/layout/pyramid1"/>
    <dgm:cxn modelId="{BC40C2C6-5A33-47A4-ACB8-6C56D6E86228}" type="presParOf" srcId="{6D57EA77-B013-47DF-899B-0BF5DA0802D3}" destId="{5112EDC2-F737-43F9-A1C3-D1FDE2F275D6}" srcOrd="2" destOrd="0" presId="urn:microsoft.com/office/officeart/2005/8/layout/pyramid1"/>
    <dgm:cxn modelId="{035283A2-99E6-48CA-B93C-B813A70A8CB6}" type="presParOf" srcId="{5112EDC2-F737-43F9-A1C3-D1FDE2F275D6}" destId="{17FAE882-B6E5-4050-A868-537C93B0E3B3}" srcOrd="0" destOrd="0" presId="urn:microsoft.com/office/officeart/2005/8/layout/pyramid1"/>
    <dgm:cxn modelId="{6913CA4E-248F-4023-AC53-826EE52D3479}" type="presParOf" srcId="{5112EDC2-F737-43F9-A1C3-D1FDE2F275D6}" destId="{54B03B85-5DDA-41AC-B39C-CE756662D43C}" srcOrd="1" destOrd="0" presId="urn:microsoft.com/office/officeart/2005/8/layout/pyramid1"/>
    <dgm:cxn modelId="{0B9D7FD8-F8D1-4A1C-B1BC-0E01433F858D}" type="presParOf" srcId="{6D57EA77-B013-47DF-899B-0BF5DA0802D3}" destId="{5BACF178-3299-4105-908D-15D3636D27D4}" srcOrd="3" destOrd="0" presId="urn:microsoft.com/office/officeart/2005/8/layout/pyramid1"/>
    <dgm:cxn modelId="{55BD32F4-E7C8-4B27-962A-4CCD9D2AA615}" type="presParOf" srcId="{5BACF178-3299-4105-908D-15D3636D27D4}" destId="{684EFCC7-A5C9-433B-8EE9-9E6258DDEA84}" srcOrd="0" destOrd="0" presId="urn:microsoft.com/office/officeart/2005/8/layout/pyramid1"/>
    <dgm:cxn modelId="{A23A0D0A-E613-4767-945B-84BB8D7DC625}" type="presParOf" srcId="{5BACF178-3299-4105-908D-15D3636D27D4}" destId="{84D464B2-3948-4191-AE83-9081DC85961D}" srcOrd="1" destOrd="0" presId="urn:microsoft.com/office/officeart/2005/8/layout/pyramid1"/>
    <dgm:cxn modelId="{28DCD100-9C63-46B4-9FBF-CBF3FA26A420}" type="presParOf" srcId="{6D57EA77-B013-47DF-899B-0BF5DA0802D3}" destId="{E820C00B-B9A6-4F76-BF48-4115F872A562}" srcOrd="4" destOrd="0" presId="urn:microsoft.com/office/officeart/2005/8/layout/pyramid1"/>
    <dgm:cxn modelId="{68CCEBFF-D84C-4D22-AB99-4A9F060F8099}" type="presParOf" srcId="{E820C00B-B9A6-4F76-BF48-4115F872A562}" destId="{7FE711D2-0DE6-4F32-9AA5-4C95878EB430}" srcOrd="0" destOrd="0" presId="urn:microsoft.com/office/officeart/2005/8/layout/pyramid1"/>
    <dgm:cxn modelId="{70C64AE0-E2BB-414D-8793-6B2CB630B070}" type="presParOf" srcId="{E820C00B-B9A6-4F76-BF48-4115F872A562}" destId="{B6F403EF-9DBE-4160-8C7E-6F27ABCCE8D8}" srcOrd="1" destOrd="0" presId="urn:microsoft.com/office/officeart/2005/8/layout/pyramid1"/>
    <dgm:cxn modelId="{860073C5-CE72-4E42-A53C-5DCAC700A0EE}" type="presParOf" srcId="{6D57EA77-B013-47DF-899B-0BF5DA0802D3}" destId="{FF93FC83-CF4D-47F3-B015-9A819D4D264D}" srcOrd="5" destOrd="0" presId="urn:microsoft.com/office/officeart/2005/8/layout/pyramid1"/>
    <dgm:cxn modelId="{C85E3C28-023E-4E75-85A0-097AEFEE42F5}" type="presParOf" srcId="{FF93FC83-CF4D-47F3-B015-9A819D4D264D}" destId="{6E842A13-394A-4B37-9112-0BA7E77FF460}" srcOrd="0" destOrd="0" presId="urn:microsoft.com/office/officeart/2005/8/layout/pyramid1"/>
    <dgm:cxn modelId="{A20D27B2-02A6-46FF-A666-E47BFE1A0AD3}" type="presParOf" srcId="{FF93FC83-CF4D-47F3-B015-9A819D4D264D}" destId="{4E0D1326-0143-467F-B2BD-51F0B9DC82D1}"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DE327-8D58-4C83-BE84-5C210BB3736B}">
      <dsp:nvSpPr>
        <dsp:cNvPr id="0" name=""/>
        <dsp:cNvSpPr/>
      </dsp:nvSpPr>
      <dsp:spPr>
        <a:xfrm>
          <a:off x="2254250" y="0"/>
          <a:ext cx="901700" cy="681037"/>
        </a:xfrm>
        <a:prstGeom prst="trapezoid">
          <a:avLst>
            <a:gd name="adj" fmla="val 66200"/>
          </a:avLst>
        </a:prstGeom>
        <a:solidFill>
          <a:srgbClr val="C0504D"/>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ts val="0"/>
            </a:spcAft>
          </a:pPr>
          <a:endParaRPr lang="en-US" sz="1400" kern="1200" dirty="0" smtClean="0"/>
        </a:p>
        <a:p>
          <a:pPr lvl="0" algn="ctr" defTabSz="622300">
            <a:lnSpc>
              <a:spcPct val="90000"/>
            </a:lnSpc>
            <a:spcBef>
              <a:spcPct val="0"/>
            </a:spcBef>
            <a:spcAft>
              <a:spcPts val="0"/>
            </a:spcAft>
          </a:pPr>
          <a:r>
            <a:rPr lang="en-US" sz="1200" kern="1200" dirty="0" smtClean="0"/>
            <a:t>Early </a:t>
          </a:r>
        </a:p>
        <a:p>
          <a:pPr lvl="0" algn="ctr" defTabSz="622300">
            <a:lnSpc>
              <a:spcPct val="90000"/>
            </a:lnSpc>
            <a:spcBef>
              <a:spcPct val="0"/>
            </a:spcBef>
            <a:spcAft>
              <a:spcPts val="0"/>
            </a:spcAft>
          </a:pPr>
          <a:r>
            <a:rPr lang="en-US" sz="1200" kern="1200" dirty="0" smtClean="0"/>
            <a:t>Death</a:t>
          </a:r>
          <a:endParaRPr lang="en-US" sz="1200" kern="1200" dirty="0"/>
        </a:p>
      </dsp:txBody>
      <dsp:txXfrm>
        <a:off x="2254250" y="0"/>
        <a:ext cx="901700" cy="681037"/>
      </dsp:txXfrm>
    </dsp:sp>
    <dsp:sp modelId="{D6D719FD-BB21-42D9-8785-731D8D316D54}">
      <dsp:nvSpPr>
        <dsp:cNvPr id="0" name=""/>
        <dsp:cNvSpPr/>
      </dsp:nvSpPr>
      <dsp:spPr>
        <a:xfrm>
          <a:off x="1803400" y="681037"/>
          <a:ext cx="1803400" cy="681037"/>
        </a:xfrm>
        <a:prstGeom prst="trapezoid">
          <a:avLst>
            <a:gd name="adj" fmla="val 66200"/>
          </a:avLst>
        </a:prstGeom>
        <a:solidFill>
          <a:srgbClr val="9BBB59"/>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0" kern="1200" dirty="0" smtClean="0"/>
            <a:t>Disease, Disability, and Social Problems</a:t>
          </a:r>
          <a:endParaRPr lang="en-US" sz="1200" b="0" kern="1200" dirty="0"/>
        </a:p>
      </dsp:txBody>
      <dsp:txXfrm>
        <a:off x="2118994" y="681037"/>
        <a:ext cx="1172210" cy="681037"/>
      </dsp:txXfrm>
    </dsp:sp>
    <dsp:sp modelId="{17FAE882-B6E5-4050-A868-537C93B0E3B3}">
      <dsp:nvSpPr>
        <dsp:cNvPr id="0" name=""/>
        <dsp:cNvSpPr/>
      </dsp:nvSpPr>
      <dsp:spPr>
        <a:xfrm>
          <a:off x="1352550" y="1362075"/>
          <a:ext cx="2705099" cy="681037"/>
        </a:xfrm>
        <a:prstGeom prst="trapezoid">
          <a:avLst>
            <a:gd name="adj" fmla="val 66200"/>
          </a:avLst>
        </a:prstGeom>
        <a:solidFill>
          <a:srgbClr val="8064A2"/>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Adoption of Health-risk Behaviors</a:t>
          </a:r>
          <a:endParaRPr lang="en-US" sz="1600" kern="1200" dirty="0"/>
        </a:p>
      </dsp:txBody>
      <dsp:txXfrm>
        <a:off x="1825942" y="1362075"/>
        <a:ext cx="1758315" cy="681037"/>
      </dsp:txXfrm>
    </dsp:sp>
    <dsp:sp modelId="{684EFCC7-A5C9-433B-8EE9-9E6258DDEA84}">
      <dsp:nvSpPr>
        <dsp:cNvPr id="0" name=""/>
        <dsp:cNvSpPr/>
      </dsp:nvSpPr>
      <dsp:spPr>
        <a:xfrm>
          <a:off x="901700" y="2043113"/>
          <a:ext cx="3606800" cy="681037"/>
        </a:xfrm>
        <a:prstGeom prst="trapezoid">
          <a:avLst>
            <a:gd name="adj" fmla="val 66200"/>
          </a:avLst>
        </a:prstGeom>
        <a:solidFill>
          <a:srgbClr val="4BACC6"/>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Social, Emotional, and Cognitive Impairment</a:t>
          </a:r>
          <a:endParaRPr lang="en-US" sz="1600" kern="1200" dirty="0"/>
        </a:p>
      </dsp:txBody>
      <dsp:txXfrm>
        <a:off x="1532889" y="2043113"/>
        <a:ext cx="2344420" cy="681037"/>
      </dsp:txXfrm>
    </dsp:sp>
    <dsp:sp modelId="{7FE711D2-0DE6-4F32-9AA5-4C95878EB430}">
      <dsp:nvSpPr>
        <dsp:cNvPr id="0" name=""/>
        <dsp:cNvSpPr/>
      </dsp:nvSpPr>
      <dsp:spPr>
        <a:xfrm>
          <a:off x="450849" y="2724150"/>
          <a:ext cx="4508500" cy="681037"/>
        </a:xfrm>
        <a:prstGeom prst="trapezoid">
          <a:avLst>
            <a:gd name="adj" fmla="val 66200"/>
          </a:avLst>
        </a:prstGeom>
        <a:solidFill>
          <a:srgbClr val="F79646"/>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Disrupted Neurodevelopment</a:t>
          </a:r>
          <a:endParaRPr lang="en-US" sz="1600" kern="1200" dirty="0"/>
        </a:p>
      </dsp:txBody>
      <dsp:txXfrm>
        <a:off x="1239837" y="2724150"/>
        <a:ext cx="2930525" cy="681037"/>
      </dsp:txXfrm>
    </dsp:sp>
    <dsp:sp modelId="{6E842A13-394A-4B37-9112-0BA7E77FF460}">
      <dsp:nvSpPr>
        <dsp:cNvPr id="0" name=""/>
        <dsp:cNvSpPr/>
      </dsp:nvSpPr>
      <dsp:spPr>
        <a:xfrm>
          <a:off x="0" y="3405188"/>
          <a:ext cx="5410200" cy="681037"/>
        </a:xfrm>
        <a:prstGeom prst="trapezoid">
          <a:avLst>
            <a:gd name="adj" fmla="val 66200"/>
          </a:avLst>
        </a:prstGeom>
        <a:solidFill>
          <a:srgbClr val="00589A"/>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Adverse Childhood Experiences</a:t>
          </a:r>
          <a:endParaRPr lang="en-US" sz="1600" kern="1200" dirty="0"/>
        </a:p>
      </dsp:txBody>
      <dsp:txXfrm>
        <a:off x="946784" y="3405188"/>
        <a:ext cx="3516630" cy="68103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3AB7896-6C1B-9546-B8E5-C3B46050C90F}" type="datetimeFigureOut">
              <a:rPr lang="en-US" smtClean="0"/>
              <a:t>5/30/2018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A1CA1B-72EE-1341-96FB-99E6357E32AC}" type="slidenum">
              <a:rPr lang="en-US" smtClean="0"/>
              <a:t>‹#›</a:t>
            </a:fld>
            <a:endParaRPr lang="en-US"/>
          </a:p>
        </p:txBody>
      </p:sp>
    </p:spTree>
    <p:extLst>
      <p:ext uri="{BB962C8B-B14F-4D97-AF65-F5344CB8AC3E}">
        <p14:creationId xmlns:p14="http://schemas.microsoft.com/office/powerpoint/2010/main" val="2809121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F6A9D-C88B-4C3F-82F4-0AFD155D4518}" type="datetimeFigureOut">
              <a:rPr lang="en-US" smtClean="0"/>
              <a:t>5/30/2018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EF518A-1A04-4056-9E81-DBBFDD55F6DA}" type="slidenum">
              <a:rPr lang="en-US" smtClean="0"/>
              <a:t>‹#›</a:t>
            </a:fld>
            <a:endParaRPr lang="en-US"/>
          </a:p>
        </p:txBody>
      </p:sp>
    </p:spTree>
    <p:extLst>
      <p:ext uri="{BB962C8B-B14F-4D97-AF65-F5344CB8AC3E}">
        <p14:creationId xmlns:p14="http://schemas.microsoft.com/office/powerpoint/2010/main" val="1047334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EF518A-1A04-4056-9E81-DBBFDD55F6DA}" type="slidenum">
              <a:rPr lang="en-US" smtClean="0"/>
              <a:t>1</a:t>
            </a:fld>
            <a:endParaRPr lang="en-US"/>
          </a:p>
        </p:txBody>
      </p:sp>
    </p:spTree>
    <p:extLst>
      <p:ext uri="{BB962C8B-B14F-4D97-AF65-F5344CB8AC3E}">
        <p14:creationId xmlns:p14="http://schemas.microsoft.com/office/powerpoint/2010/main" val="2796297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total of 52% have at least one ACE</a:t>
            </a:r>
          </a:p>
          <a:p>
            <a:r>
              <a:rPr lang="en-US" dirty="0" smtClean="0"/>
              <a:t>If one ACE is present, the ACE Score is likely to range from 2.4 to 4 depending</a:t>
            </a:r>
            <a:r>
              <a:rPr lang="en-US" baseline="0" dirty="0" smtClean="0"/>
              <a:t> on the severity of the ACE</a:t>
            </a:r>
            <a:endParaRPr lang="en-US" dirty="0" smtClean="0"/>
          </a:p>
          <a:p>
            <a:endParaRPr lang="en-US" dirty="0"/>
          </a:p>
        </p:txBody>
      </p:sp>
      <p:sp>
        <p:nvSpPr>
          <p:cNvPr id="4" name="Slide Number Placeholder 3"/>
          <p:cNvSpPr>
            <a:spLocks noGrp="1"/>
          </p:cNvSpPr>
          <p:nvPr>
            <p:ph type="sldNum" sz="quarter" idx="10"/>
          </p:nvPr>
        </p:nvSpPr>
        <p:spPr/>
        <p:txBody>
          <a:bodyPr/>
          <a:lstStyle/>
          <a:p>
            <a:fld id="{230E0784-028D-4BEB-B990-FA1E43EAC7DB}"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187125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positron emission tomography (PET) scan graphics of the temporal lobes in a healthy and abused brain. </a:t>
            </a:r>
          </a:p>
          <a:p>
            <a:endParaRPr lang="en-US" dirty="0" smtClean="0"/>
          </a:p>
          <a:p>
            <a:r>
              <a:rPr lang="en-US" dirty="0" smtClean="0"/>
              <a:t>Healthy brain: this PET scan of the brain of a normal child shows regions of high (shown in red) and low (shown in blue and black) activity. At birth, only primitive structures such as the brain stem (in the center of the brain graphic) are fully functional; in regions like the temporal lobes (at the top of the graphic), early childhood experiences wire the circuits. </a:t>
            </a:r>
          </a:p>
          <a:p>
            <a:endParaRPr lang="en-US" dirty="0" smtClean="0"/>
          </a:p>
          <a:p>
            <a:r>
              <a:rPr lang="en-US" dirty="0" smtClean="0"/>
              <a:t>Abused brain: this PET scan of the brain of a Romanian orphan, who was institutionalized shortly after birth, shows the effect of extreme deprivation in infancy. The temporal lobes (at the top of the graphic), which regulate emotions and receive input from the senses, are nearly quiescent. Such children suffer emotional and cognitive problems. </a:t>
            </a:r>
          </a:p>
          <a:p>
            <a:endParaRPr lang="en-US" dirty="0"/>
          </a:p>
        </p:txBody>
      </p:sp>
      <p:sp>
        <p:nvSpPr>
          <p:cNvPr id="4" name="Slide Number Placeholder 3"/>
          <p:cNvSpPr>
            <a:spLocks noGrp="1"/>
          </p:cNvSpPr>
          <p:nvPr>
            <p:ph type="sldNum" sz="quarter" idx="10"/>
          </p:nvPr>
        </p:nvSpPr>
        <p:spPr/>
        <p:txBody>
          <a:bodyPr/>
          <a:lstStyle/>
          <a:p>
            <a:fld id="{230E0784-028D-4BEB-B990-FA1E43EAC7DB}"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995181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ACE Study uses the ACE Score, which is a count of the total number of ACE respondents reported. </a:t>
            </a:r>
          </a:p>
          <a:p>
            <a:endParaRPr lang="en-US" dirty="0" smtClean="0"/>
          </a:p>
          <a:p>
            <a:r>
              <a:rPr lang="en-US" dirty="0" smtClean="0"/>
              <a:t>The ACE Score is used to assess the total amount of stress during childhood and has demonstrated that as the number of ACE increase, the risk for these health problems increases in a strong and graded fashion.</a:t>
            </a:r>
          </a:p>
          <a:p>
            <a:endParaRPr lang="en-US" dirty="0" smtClean="0"/>
          </a:p>
          <a:p>
            <a:r>
              <a:rPr lang="en-US" dirty="0" smtClean="0"/>
              <a:t>Prevalence of Individual Adverse Childhood Experiences </a:t>
            </a:r>
          </a:p>
          <a:p>
            <a:endParaRPr lang="en-US" dirty="0" smtClean="0"/>
          </a:p>
          <a:p>
            <a:r>
              <a:rPr lang="en-US" dirty="0" smtClean="0"/>
              <a:t>Collected between 1995 and 1997, the prevalence presented here</a:t>
            </a:r>
            <a:r>
              <a:rPr lang="en-US" baseline="0" dirty="0" smtClean="0"/>
              <a:t> </a:t>
            </a:r>
            <a:r>
              <a:rPr lang="en-US" dirty="0" smtClean="0"/>
              <a:t>are estimated from the entire ACE Study sample (n=17,337)</a:t>
            </a:r>
          </a:p>
          <a:p>
            <a:endParaRPr lang="en-US" dirty="0" smtClean="0"/>
          </a:p>
          <a:p>
            <a:r>
              <a:rPr lang="en-US" dirty="0" smtClean="0"/>
              <a:t>Individual research papers that use only Wave 1 data or Wave 2 data will contain slightly but not significantly different prevalence estimates for individual ACE</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3555FE1C-B7A8-455B-9738-7132F73F7C26}" type="slidenum">
              <a:rPr lang="en-US" smtClean="0"/>
              <a:t>14</a:t>
            </a:fld>
            <a:endParaRPr lang="en-US" dirty="0"/>
          </a:p>
        </p:txBody>
      </p:sp>
    </p:spTree>
    <p:extLst>
      <p:ext uri="{BB962C8B-B14F-4D97-AF65-F5344CB8AC3E}">
        <p14:creationId xmlns:p14="http://schemas.microsoft.com/office/powerpoint/2010/main" val="2946189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52525" y="692150"/>
            <a:ext cx="4552950" cy="3416300"/>
          </a:xfrm>
          <a:ln cap="flat"/>
        </p:spPr>
      </p:sp>
      <p:sp>
        <p:nvSpPr>
          <p:cNvPr id="86019" name="Rectangle 3"/>
          <p:cNvSpPr>
            <a:spLocks noGrp="1" noChangeArrowheads="1"/>
          </p:cNvSpPr>
          <p:nvPr>
            <p:ph type="body" idx="1"/>
          </p:nvPr>
        </p:nvSpPr>
        <p:spPr>
          <a:noFill/>
        </p:spPr>
        <p:txBody>
          <a:bodyPr/>
          <a:lstStyle/>
          <a:p>
            <a:r>
              <a:rPr lang="en-US" altLang="en-US" dirty="0" smtClean="0"/>
              <a:t>Adverse Childhood Experiences determine the likelihood of the ten most common causes of death in the United States</a:t>
            </a:r>
          </a:p>
          <a:p>
            <a:r>
              <a:rPr lang="en-US" altLang="en-US" dirty="0" smtClean="0"/>
              <a:t>With an ACE Score of 0, the majority of adults have few, if any, risk factors for these diseases</a:t>
            </a:r>
          </a:p>
          <a:p>
            <a:r>
              <a:rPr lang="en-US" altLang="en-US" dirty="0" smtClean="0"/>
              <a:t>However, with an ACE Score of 4 or more, the majority of adults have multiple risk factors for these diseases or have the diseases themselves</a:t>
            </a:r>
          </a:p>
          <a:p>
            <a:r>
              <a:rPr lang="en-US" altLang="en-US" dirty="0" smtClean="0"/>
              <a:t>Many chronic diseases in adults are determined decades earlier, in childhood</a:t>
            </a:r>
          </a:p>
          <a:p>
            <a:r>
              <a:rPr lang="en-US" altLang="en-US" dirty="0" smtClean="0"/>
              <a:t>The risk factors underlying these adult diseases are effective coping devices</a:t>
            </a:r>
          </a:p>
          <a:p>
            <a:r>
              <a:rPr lang="en-US" altLang="en-US" dirty="0" smtClean="0"/>
              <a:t>What is conventionally viewed as a problem is actually a solution to an unrecognized prior adversity</a:t>
            </a:r>
          </a:p>
          <a:p>
            <a:endParaRPr lang="en-US" altLang="en-US" dirty="0" smtClean="0"/>
          </a:p>
          <a:p>
            <a:endParaRPr lang="en-US" altLang="en-US" dirty="0" smtClean="0"/>
          </a:p>
          <a:p>
            <a:r>
              <a:rPr lang="en-US" altLang="en-US" dirty="0" smtClean="0"/>
              <a:t>Dismissing them as “bad habits” or “self-destructive behavior” totally misses their function</a:t>
            </a:r>
          </a:p>
          <a:p>
            <a:r>
              <a:rPr lang="en-US" altLang="en-US" dirty="0" smtClean="0"/>
              <a:t>Premature mortality and excess morbidity are typically the result of a small number of common diseases</a:t>
            </a:r>
          </a:p>
        </p:txBody>
      </p:sp>
    </p:spTree>
    <p:extLst>
      <p:ext uri="{BB962C8B-B14F-4D97-AF65-F5344CB8AC3E}">
        <p14:creationId xmlns:p14="http://schemas.microsoft.com/office/powerpoint/2010/main" val="3811539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52525" y="692150"/>
            <a:ext cx="4552950" cy="3416300"/>
          </a:xfrm>
          <a:ln cap="flat"/>
        </p:spPr>
      </p:sp>
      <p:sp>
        <p:nvSpPr>
          <p:cNvPr id="6451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129671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52525" y="692150"/>
            <a:ext cx="4552950" cy="3416300"/>
          </a:xfrm>
          <a:ln cap="flat"/>
        </p:spPr>
      </p:sp>
      <p:sp>
        <p:nvSpPr>
          <p:cNvPr id="63491" name="Rectangle 3"/>
          <p:cNvSpPr>
            <a:spLocks noGrp="1" noChangeArrowheads="1"/>
          </p:cNvSpPr>
          <p:nvPr>
            <p:ph type="body" idx="1"/>
          </p:nvPr>
        </p:nvSpPr>
        <p:spPr>
          <a:noFill/>
        </p:spPr>
        <p:txBody>
          <a:bodyPr/>
          <a:lstStyle/>
          <a:p>
            <a:pPr marL="228578" indent="-228578"/>
            <a:r>
              <a:rPr lang="en-US" altLang="en-US" dirty="0" smtClean="0"/>
              <a:t>This slide is a bar chart representing ACE  scores and smoking rates</a:t>
            </a:r>
          </a:p>
          <a:p>
            <a:pPr marL="228578" indent="-228578"/>
            <a:endParaRPr lang="en-US" altLang="en-US" dirty="0" smtClean="0"/>
          </a:p>
          <a:p>
            <a:pPr marL="228578" indent="-228578"/>
            <a:r>
              <a:rPr lang="en-US" altLang="en-US" dirty="0" smtClean="0"/>
              <a:t>ACE Score			Percentage</a:t>
            </a:r>
          </a:p>
          <a:p>
            <a:pPr marL="228578" indent="-228578"/>
            <a:r>
              <a:rPr lang="en-US" altLang="en-US" dirty="0" smtClean="0"/>
              <a:t>0				5.5</a:t>
            </a:r>
          </a:p>
          <a:p>
            <a:pPr marL="228578" indent="-228578"/>
            <a:r>
              <a:rPr lang="en-US" altLang="en-US" dirty="0" smtClean="0"/>
              <a:t>1				6</a:t>
            </a:r>
          </a:p>
          <a:p>
            <a:pPr marL="228578" indent="-228578"/>
            <a:r>
              <a:rPr lang="en-US" altLang="en-US" dirty="0" smtClean="0"/>
              <a:t>2				8</a:t>
            </a:r>
          </a:p>
          <a:p>
            <a:pPr marL="228578" indent="-228578"/>
            <a:r>
              <a:rPr lang="en-US" altLang="en-US" dirty="0" smtClean="0"/>
              <a:t>3				10</a:t>
            </a:r>
          </a:p>
          <a:p>
            <a:pPr marL="228578" indent="-228578"/>
            <a:r>
              <a:rPr lang="en-US" altLang="en-US" dirty="0" smtClean="0"/>
              <a:t>4 to 5			12</a:t>
            </a:r>
          </a:p>
          <a:p>
            <a:pPr marL="228578" indent="-228578"/>
            <a:r>
              <a:rPr lang="en-US" altLang="en-US" dirty="0" smtClean="0"/>
              <a:t>6 or more			16</a:t>
            </a:r>
          </a:p>
          <a:p>
            <a:pPr marL="228578" indent="-228578">
              <a:buFontTx/>
              <a:buChar char="•"/>
            </a:pPr>
            <a:endParaRPr lang="en-US" altLang="en-US" dirty="0" smtClean="0"/>
          </a:p>
        </p:txBody>
      </p:sp>
    </p:spTree>
    <p:extLst>
      <p:ext uri="{BB962C8B-B14F-4D97-AF65-F5344CB8AC3E}">
        <p14:creationId xmlns:p14="http://schemas.microsoft.com/office/powerpoint/2010/main" val="1881215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52525" y="692150"/>
            <a:ext cx="4552950" cy="3416300"/>
          </a:xfrm>
          <a:ln cap="flat"/>
        </p:spPr>
      </p:sp>
      <p:sp>
        <p:nvSpPr>
          <p:cNvPr id="65539" name="Rectangle 3"/>
          <p:cNvSpPr>
            <a:spLocks noGrp="1" noChangeArrowheads="1"/>
          </p:cNvSpPr>
          <p:nvPr>
            <p:ph type="body" idx="1"/>
          </p:nvPr>
        </p:nvSpPr>
        <p:spPr>
          <a:noFill/>
        </p:spPr>
        <p:txBody>
          <a:bodyPr/>
          <a:lstStyle/>
          <a:p>
            <a:r>
              <a:rPr lang="en-US" altLang="en-US" dirty="0" smtClean="0"/>
              <a:t>This slide has a bar graph titled ACE score versus smoking and COPD (chronic obstructive pulmonary disease).</a:t>
            </a:r>
          </a:p>
          <a:p>
            <a:endParaRPr lang="en-US" altLang="en-US" dirty="0" smtClean="0"/>
          </a:p>
          <a:p>
            <a:r>
              <a:rPr lang="en-US" altLang="en-US" dirty="0" smtClean="0"/>
              <a:t>ACE Score	Regular smoking by age 14 	 COPD </a:t>
            </a:r>
          </a:p>
          <a:p>
            <a:r>
              <a:rPr lang="en-US" altLang="en-US" dirty="0" smtClean="0"/>
              <a:t>		(percent with problem)		(percent with problem)</a:t>
            </a:r>
          </a:p>
          <a:p>
            <a:endParaRPr lang="en-US" altLang="en-US" dirty="0" smtClean="0"/>
          </a:p>
          <a:p>
            <a:r>
              <a:rPr lang="en-US" altLang="en-US" dirty="0" smtClean="0"/>
              <a:t>0		3.9					6.9</a:t>
            </a:r>
          </a:p>
          <a:p>
            <a:r>
              <a:rPr lang="en-US" altLang="en-US" dirty="0" smtClean="0"/>
              <a:t>1		4.2					8.2</a:t>
            </a:r>
          </a:p>
          <a:p>
            <a:r>
              <a:rPr lang="en-US" altLang="en-US" dirty="0" smtClean="0"/>
              <a:t>2		7.1					11.1</a:t>
            </a:r>
          </a:p>
          <a:p>
            <a:r>
              <a:rPr lang="en-US" altLang="en-US" dirty="0" smtClean="0"/>
              <a:t>3		7.8					15.5</a:t>
            </a:r>
          </a:p>
          <a:p>
            <a:r>
              <a:rPr lang="en-US" altLang="en-US" dirty="0" smtClean="0"/>
              <a:t>4 or more	12.3					17.5</a:t>
            </a:r>
          </a:p>
        </p:txBody>
      </p:sp>
    </p:spTree>
    <p:extLst>
      <p:ext uri="{BB962C8B-B14F-4D97-AF65-F5344CB8AC3E}">
        <p14:creationId xmlns:p14="http://schemas.microsoft.com/office/powerpoint/2010/main" val="781588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52525" y="692150"/>
            <a:ext cx="4552950" cy="3416300"/>
          </a:xfrm>
          <a:ln cap="flat"/>
        </p:spPr>
      </p:sp>
      <p:sp>
        <p:nvSpPr>
          <p:cNvPr id="70659" name="Rectangle 3"/>
          <p:cNvSpPr>
            <a:spLocks noGrp="1" noChangeArrowheads="1"/>
          </p:cNvSpPr>
          <p:nvPr>
            <p:ph type="body" idx="1"/>
          </p:nvPr>
        </p:nvSpPr>
        <p:spPr>
          <a:noFill/>
        </p:spPr>
        <p:txBody>
          <a:bodyPr/>
          <a:lstStyle/>
          <a:p>
            <a:r>
              <a:rPr lang="en-US" altLang="en-US" dirty="0" smtClean="0"/>
              <a:t>This slide contains a bar graph titled childhood experiences underlie chronic depression with statistics on the percentage of women and men with a lifetime history of depression.</a:t>
            </a:r>
          </a:p>
          <a:p>
            <a:endParaRPr lang="en-US" altLang="en-US" dirty="0" smtClean="0"/>
          </a:p>
          <a:p>
            <a:r>
              <a:rPr lang="en-US" altLang="en-US" dirty="0" smtClean="0"/>
              <a:t>ACE Score				Percentage of Women		Percentage of Men</a:t>
            </a:r>
          </a:p>
          <a:p>
            <a:r>
              <a:rPr lang="en-US" altLang="en-US" dirty="0" smtClean="0"/>
              <a:t>0					18 					11</a:t>
            </a:r>
          </a:p>
          <a:p>
            <a:r>
              <a:rPr lang="en-US" altLang="en-US" dirty="0" smtClean="0"/>
              <a:t>1					24					19</a:t>
            </a:r>
          </a:p>
          <a:p>
            <a:r>
              <a:rPr lang="en-US" altLang="en-US" dirty="0" smtClean="0"/>
              <a:t>2					35					25</a:t>
            </a:r>
          </a:p>
          <a:p>
            <a:r>
              <a:rPr lang="en-US" altLang="en-US" dirty="0" smtClean="0"/>
              <a:t>3					42					30</a:t>
            </a:r>
          </a:p>
          <a:p>
            <a:r>
              <a:rPr lang="en-US" altLang="en-US" dirty="0" smtClean="0"/>
              <a:t>Greater than or equal to 4				58					35</a:t>
            </a:r>
          </a:p>
        </p:txBody>
      </p:sp>
    </p:spTree>
    <p:extLst>
      <p:ext uri="{BB962C8B-B14F-4D97-AF65-F5344CB8AC3E}">
        <p14:creationId xmlns:p14="http://schemas.microsoft.com/office/powerpoint/2010/main" val="1102563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152525" y="692150"/>
            <a:ext cx="4552950" cy="3416300"/>
          </a:xfrm>
          <a:ln cap="flat"/>
        </p:spPr>
      </p:sp>
      <p:sp>
        <p:nvSpPr>
          <p:cNvPr id="71683" name="Rectangle 3"/>
          <p:cNvSpPr>
            <a:spLocks noGrp="1" noChangeArrowheads="1"/>
          </p:cNvSpPr>
          <p:nvPr>
            <p:ph type="body" idx="1"/>
          </p:nvPr>
        </p:nvSpPr>
        <p:spPr>
          <a:noFill/>
        </p:spPr>
        <p:txBody>
          <a:bodyPr/>
          <a:lstStyle/>
          <a:p>
            <a:endParaRPr lang="en-US" altLang="en-US" dirty="0" smtClean="0"/>
          </a:p>
          <a:p>
            <a:r>
              <a:rPr lang="en-US" altLang="en-US" dirty="0" smtClean="0"/>
              <a:t>ACE Score	Percent attempting suicide</a:t>
            </a:r>
          </a:p>
          <a:p>
            <a:r>
              <a:rPr lang="en-US" altLang="en-US" dirty="0" smtClean="0"/>
              <a:t>0	1.4</a:t>
            </a:r>
          </a:p>
          <a:p>
            <a:r>
              <a:rPr lang="en-US" altLang="en-US" dirty="0" smtClean="0"/>
              <a:t>1	2.6</a:t>
            </a:r>
          </a:p>
          <a:p>
            <a:r>
              <a:rPr lang="en-US" altLang="en-US" dirty="0" smtClean="0"/>
              <a:t>2	4.8</a:t>
            </a:r>
          </a:p>
          <a:p>
            <a:r>
              <a:rPr lang="en-US" altLang="en-US" dirty="0" smtClean="0"/>
              <a:t>3	10.7</a:t>
            </a:r>
          </a:p>
          <a:p>
            <a:r>
              <a:rPr lang="en-US" altLang="en-US" dirty="0" smtClean="0"/>
              <a:t>4 or more	19.3</a:t>
            </a:r>
          </a:p>
        </p:txBody>
      </p:sp>
    </p:spTree>
    <p:extLst>
      <p:ext uri="{BB962C8B-B14F-4D97-AF65-F5344CB8AC3E}">
        <p14:creationId xmlns:p14="http://schemas.microsoft.com/office/powerpoint/2010/main" val="1626067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52525" y="692150"/>
            <a:ext cx="4552950" cy="3416300"/>
          </a:xfrm>
          <a:ln cap="flat"/>
        </p:spPr>
      </p:sp>
      <p:sp>
        <p:nvSpPr>
          <p:cNvPr id="7577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255359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55FE1C-B7A8-455B-9738-7132F73F7C26}"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839400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2525" y="692150"/>
            <a:ext cx="4552950" cy="3416300"/>
          </a:xfrm>
          <a:ln cap="flat"/>
        </p:spPr>
      </p:sp>
      <p:sp>
        <p:nvSpPr>
          <p:cNvPr id="73731" name="Rectangle 3"/>
          <p:cNvSpPr>
            <a:spLocks noGrp="1" noChangeArrowheads="1"/>
          </p:cNvSpPr>
          <p:nvPr>
            <p:ph type="body" idx="1"/>
          </p:nvPr>
        </p:nvSpPr>
        <p:spPr>
          <a:noFill/>
        </p:spPr>
        <p:txBody>
          <a:bodyPr/>
          <a:lstStyle/>
          <a:p>
            <a:r>
              <a:rPr lang="en-US" altLang="en-US" dirty="0" smtClean="0"/>
              <a:t>This slide is a bar graph titled adverse childhood experiences versus likelihood of more than 50 sexual partners.</a:t>
            </a:r>
          </a:p>
          <a:p>
            <a:endParaRPr lang="en-US" altLang="en-US" dirty="0" smtClean="0"/>
          </a:p>
          <a:p>
            <a:r>
              <a:rPr lang="en-US" altLang="en-US" dirty="0" smtClean="0"/>
              <a:t>ACE Score	Adjusted Odds Ratio</a:t>
            </a:r>
          </a:p>
          <a:p>
            <a:r>
              <a:rPr lang="en-US" altLang="en-US" dirty="0" smtClean="0"/>
              <a:t>0	1</a:t>
            </a:r>
          </a:p>
          <a:p>
            <a:r>
              <a:rPr lang="en-US" altLang="en-US" dirty="0" smtClean="0"/>
              <a:t>1	1.7</a:t>
            </a:r>
          </a:p>
          <a:p>
            <a:r>
              <a:rPr lang="en-US" altLang="en-US" dirty="0" smtClean="0"/>
              <a:t>2	2.3</a:t>
            </a:r>
          </a:p>
          <a:p>
            <a:r>
              <a:rPr lang="en-US" altLang="en-US" dirty="0" smtClean="0"/>
              <a:t>3	3.1</a:t>
            </a:r>
          </a:p>
          <a:p>
            <a:r>
              <a:rPr lang="en-US" altLang="en-US" dirty="0" smtClean="0"/>
              <a:t>4 or more	3.2</a:t>
            </a:r>
          </a:p>
        </p:txBody>
      </p:sp>
    </p:spTree>
    <p:extLst>
      <p:ext uri="{BB962C8B-B14F-4D97-AF65-F5344CB8AC3E}">
        <p14:creationId xmlns:p14="http://schemas.microsoft.com/office/powerpoint/2010/main" val="2144077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52525" y="692150"/>
            <a:ext cx="4552950" cy="3416300"/>
          </a:xfrm>
          <a:ln cap="flat"/>
        </p:spPr>
      </p:sp>
      <p:sp>
        <p:nvSpPr>
          <p:cNvPr id="74755" name="Rectangle 3"/>
          <p:cNvSpPr>
            <a:spLocks noGrp="1" noChangeArrowheads="1"/>
          </p:cNvSpPr>
          <p:nvPr>
            <p:ph type="body" idx="1"/>
          </p:nvPr>
        </p:nvSpPr>
        <p:spPr>
          <a:noFill/>
        </p:spPr>
        <p:txBody>
          <a:bodyPr/>
          <a:lstStyle/>
          <a:p>
            <a:r>
              <a:rPr lang="en-US" altLang="en-US" dirty="0" smtClean="0"/>
              <a:t>This slide contains a bar graph titled adverse childhood experiences versus history of STD (sexually transmitted disease).</a:t>
            </a:r>
          </a:p>
          <a:p>
            <a:endParaRPr lang="en-US" altLang="en-US" dirty="0" smtClean="0"/>
          </a:p>
          <a:p>
            <a:r>
              <a:rPr lang="en-US" altLang="en-US" dirty="0" smtClean="0"/>
              <a:t>ACE Score		Adjusted Odds Ratio</a:t>
            </a:r>
          </a:p>
          <a:p>
            <a:r>
              <a:rPr lang="en-US" altLang="en-US" dirty="0" smtClean="0"/>
              <a:t>0			1</a:t>
            </a:r>
          </a:p>
          <a:p>
            <a:r>
              <a:rPr lang="en-US" altLang="en-US" dirty="0" smtClean="0"/>
              <a:t>1			1.45</a:t>
            </a:r>
          </a:p>
          <a:p>
            <a:r>
              <a:rPr lang="en-US" altLang="en-US" dirty="0" smtClean="0"/>
              <a:t>2			1.5</a:t>
            </a:r>
          </a:p>
          <a:p>
            <a:r>
              <a:rPr lang="en-US" altLang="en-US" dirty="0" smtClean="0"/>
              <a:t>3			1.9</a:t>
            </a:r>
          </a:p>
          <a:p>
            <a:r>
              <a:rPr lang="en-US" altLang="en-US" dirty="0" smtClean="0"/>
              <a:t>4 or more		2.5</a:t>
            </a:r>
          </a:p>
        </p:txBody>
      </p:sp>
    </p:spTree>
    <p:extLst>
      <p:ext uri="{BB962C8B-B14F-4D97-AF65-F5344CB8AC3E}">
        <p14:creationId xmlns:p14="http://schemas.microsoft.com/office/powerpoint/2010/main" val="953237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152525" y="692150"/>
            <a:ext cx="4552950" cy="3416300"/>
          </a:xfrm>
          <a:ln cap="flat">
            <a:solidFill>
              <a:schemeClr val="tx1"/>
            </a:solidFill>
          </a:ln>
        </p:spPr>
      </p:sp>
      <p:sp>
        <p:nvSpPr>
          <p:cNvPr id="76803" name="Rectangle 3"/>
          <p:cNvSpPr>
            <a:spLocks noGrp="1" noChangeArrowheads="1"/>
          </p:cNvSpPr>
          <p:nvPr>
            <p:ph type="body" idx="1"/>
          </p:nvPr>
        </p:nvSpPr>
        <p:spPr>
          <a:noFill/>
        </p:spPr>
        <p:txBody>
          <a:bodyPr/>
          <a:lstStyle/>
          <a:p>
            <a:r>
              <a:rPr lang="en-US" altLang="en-US" dirty="0" smtClean="0"/>
              <a:t>This slide is a bar chart titled childhood experiences underlie rape and presents the ACE scores and percentage of people reporting rape.</a:t>
            </a:r>
          </a:p>
          <a:p>
            <a:endParaRPr lang="en-US" altLang="en-US" dirty="0" smtClean="0"/>
          </a:p>
          <a:p>
            <a:r>
              <a:rPr lang="en-US" altLang="en-US" dirty="0" smtClean="0"/>
              <a:t>ACE Score	Percent reporting rape</a:t>
            </a:r>
          </a:p>
          <a:p>
            <a:r>
              <a:rPr lang="en-US" altLang="en-US" dirty="0" smtClean="0"/>
              <a:t>0	4.7</a:t>
            </a:r>
          </a:p>
          <a:p>
            <a:r>
              <a:rPr lang="en-US" altLang="en-US" dirty="0" smtClean="0"/>
              <a:t>1	10.2</a:t>
            </a:r>
          </a:p>
          <a:p>
            <a:r>
              <a:rPr lang="en-US" altLang="en-US" dirty="0" smtClean="0"/>
              <a:t>2	16.5</a:t>
            </a:r>
          </a:p>
          <a:p>
            <a:r>
              <a:rPr lang="en-US" altLang="en-US" dirty="0" smtClean="0"/>
              <a:t>3	18.4</a:t>
            </a:r>
          </a:p>
          <a:p>
            <a:r>
              <a:rPr lang="en-US" altLang="en-US" dirty="0" smtClean="0"/>
              <a:t>4 or more	32.1</a:t>
            </a:r>
          </a:p>
        </p:txBody>
      </p:sp>
    </p:spTree>
    <p:extLst>
      <p:ext uri="{BB962C8B-B14F-4D97-AF65-F5344CB8AC3E}">
        <p14:creationId xmlns:p14="http://schemas.microsoft.com/office/powerpoint/2010/main" val="915770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52525" y="692150"/>
            <a:ext cx="4552950" cy="3416300"/>
          </a:xfrm>
          <a:ln cap="flat"/>
        </p:spPr>
      </p:sp>
      <p:sp>
        <p:nvSpPr>
          <p:cNvPr id="7885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558880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52525" y="692150"/>
            <a:ext cx="4552950" cy="3416300"/>
          </a:xfrm>
          <a:ln cap="flat"/>
        </p:spPr>
      </p:sp>
      <p:sp>
        <p:nvSpPr>
          <p:cNvPr id="8397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042750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52525" y="692150"/>
            <a:ext cx="4552950" cy="3416300"/>
          </a:xfrm>
          <a:ln cap="flat"/>
        </p:spPr>
      </p:sp>
      <p:sp>
        <p:nvSpPr>
          <p:cNvPr id="67587" name="Rectangle 3"/>
          <p:cNvSpPr>
            <a:spLocks noGrp="1" noChangeArrowheads="1"/>
          </p:cNvSpPr>
          <p:nvPr>
            <p:ph type="body" idx="1"/>
          </p:nvPr>
        </p:nvSpPr>
        <p:spPr>
          <a:noFill/>
        </p:spPr>
        <p:txBody>
          <a:bodyPr/>
          <a:lstStyle/>
          <a:p>
            <a:r>
              <a:rPr lang="en-US" altLang="en-US" dirty="0" smtClean="0"/>
              <a:t>This slide is a bar chart titled child experiences versus adult alcoholism.</a:t>
            </a:r>
          </a:p>
          <a:p>
            <a:endParaRPr lang="en-US" altLang="en-US" dirty="0" smtClean="0"/>
          </a:p>
          <a:p>
            <a:r>
              <a:rPr lang="en-US" altLang="en-US" dirty="0" smtClean="0"/>
              <a:t>ACE score					Percent alcoholic</a:t>
            </a:r>
          </a:p>
          <a:p>
            <a:r>
              <a:rPr lang="en-US" altLang="en-US" dirty="0" smtClean="0"/>
              <a:t>0						2.8</a:t>
            </a:r>
          </a:p>
          <a:p>
            <a:r>
              <a:rPr lang="en-US" altLang="en-US" dirty="0" smtClean="0"/>
              <a:t>1						5.7</a:t>
            </a:r>
          </a:p>
          <a:p>
            <a:r>
              <a:rPr lang="en-US" altLang="en-US" dirty="0" smtClean="0"/>
              <a:t>2						10.3</a:t>
            </a:r>
          </a:p>
          <a:p>
            <a:r>
              <a:rPr lang="en-US" altLang="en-US" dirty="0" smtClean="0"/>
              <a:t>3						11.4</a:t>
            </a:r>
          </a:p>
          <a:p>
            <a:r>
              <a:rPr lang="en-US" altLang="en-US" dirty="0" smtClean="0"/>
              <a:t>4 or more					16.1</a:t>
            </a:r>
          </a:p>
        </p:txBody>
      </p:sp>
    </p:spTree>
    <p:extLst>
      <p:ext uri="{BB962C8B-B14F-4D97-AF65-F5344CB8AC3E}">
        <p14:creationId xmlns:p14="http://schemas.microsoft.com/office/powerpoint/2010/main" val="35735008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52525" y="692150"/>
            <a:ext cx="4552950" cy="3416300"/>
          </a:xfrm>
          <a:ln cap="flat"/>
        </p:spPr>
      </p:sp>
      <p:sp>
        <p:nvSpPr>
          <p:cNvPr id="82947" name="Rectangle 3"/>
          <p:cNvSpPr>
            <a:spLocks noGrp="1" noChangeArrowheads="1"/>
          </p:cNvSpPr>
          <p:nvPr>
            <p:ph type="body" idx="1"/>
          </p:nvPr>
        </p:nvSpPr>
        <p:spPr>
          <a:noFill/>
        </p:spPr>
        <p:txBody>
          <a:bodyPr/>
          <a:lstStyle/>
          <a:p>
            <a:r>
              <a:rPr lang="en-US" altLang="en-US" dirty="0" smtClean="0"/>
              <a:t>This slide is a bar graph titled ACE score versus intravenous drug use. It presents ACE scores and the percent of people who had injected drugs. The population size is 8,022 and the confidence level is less than .001.</a:t>
            </a:r>
          </a:p>
          <a:p>
            <a:endParaRPr lang="en-US" altLang="en-US" dirty="0" smtClean="0"/>
          </a:p>
          <a:p>
            <a:r>
              <a:rPr lang="en-US" altLang="en-US" dirty="0" smtClean="0"/>
              <a:t>ACE Score			Percent that have injected drugs</a:t>
            </a:r>
          </a:p>
          <a:p>
            <a:r>
              <a:rPr lang="en-US" altLang="en-US" dirty="0" smtClean="0"/>
              <a:t>0				.3</a:t>
            </a:r>
          </a:p>
          <a:p>
            <a:r>
              <a:rPr lang="en-US" altLang="en-US" dirty="0" smtClean="0"/>
              <a:t>1				.5</a:t>
            </a:r>
          </a:p>
          <a:p>
            <a:r>
              <a:rPr lang="en-US" altLang="en-US" dirty="0" smtClean="0"/>
              <a:t>2				1.4</a:t>
            </a:r>
          </a:p>
          <a:p>
            <a:r>
              <a:rPr lang="en-US" altLang="en-US" dirty="0" smtClean="0"/>
              <a:t>3				2.3</a:t>
            </a:r>
          </a:p>
          <a:p>
            <a:r>
              <a:rPr lang="en-US" altLang="en-US" dirty="0" smtClean="0"/>
              <a:t>4 or more			3.4</a:t>
            </a:r>
          </a:p>
        </p:txBody>
      </p:sp>
    </p:spTree>
    <p:extLst>
      <p:ext uri="{BB962C8B-B14F-4D97-AF65-F5344CB8AC3E}">
        <p14:creationId xmlns:p14="http://schemas.microsoft.com/office/powerpoint/2010/main" val="1874494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52525" y="692150"/>
            <a:ext cx="4552950" cy="3416300"/>
          </a:xfrm>
          <a:ln/>
        </p:spPr>
      </p:sp>
      <p:sp>
        <p:nvSpPr>
          <p:cNvPr id="77827" name="Rectangle 3"/>
          <p:cNvSpPr>
            <a:spLocks noGrp="1" noChangeArrowheads="1"/>
          </p:cNvSpPr>
          <p:nvPr>
            <p:ph type="body" idx="1"/>
          </p:nvPr>
        </p:nvSpPr>
        <p:spPr>
          <a:noFill/>
        </p:spPr>
        <p:txBody>
          <a:bodyPr/>
          <a:lstStyle/>
          <a:p>
            <a:r>
              <a:rPr lang="en-US" altLang="en-US" dirty="0" smtClean="0"/>
              <a:t>It presents the ACE scores of people who had abused alcohol or drugs and people who had not and the percent of each who had ever hallucinated. (Adjusted for age, sex, race, and education.)</a:t>
            </a:r>
          </a:p>
          <a:p>
            <a:endParaRPr lang="en-US" altLang="en-US" dirty="0" smtClean="0"/>
          </a:p>
          <a:p>
            <a:r>
              <a:rPr lang="en-US" altLang="en-US" dirty="0" smtClean="0"/>
              <a:t>ACE Score				Percentage of not ever hallucinated		Percentage of ever hallucinated</a:t>
            </a:r>
          </a:p>
          <a:p>
            <a:r>
              <a:rPr lang="en-US" altLang="en-US" dirty="0" smtClean="0"/>
              <a:t>0					1.2								2.7</a:t>
            </a:r>
          </a:p>
          <a:p>
            <a:r>
              <a:rPr lang="en-US" altLang="en-US" dirty="0" smtClean="0"/>
              <a:t>1					1.2								2.8</a:t>
            </a:r>
          </a:p>
          <a:p>
            <a:r>
              <a:rPr lang="en-US" altLang="en-US" dirty="0" smtClean="0"/>
              <a:t>2					2								3.1</a:t>
            </a:r>
          </a:p>
          <a:p>
            <a:r>
              <a:rPr lang="en-US" altLang="en-US" dirty="0" smtClean="0"/>
              <a:t>3					2.1								4.3</a:t>
            </a:r>
          </a:p>
          <a:p>
            <a:r>
              <a:rPr lang="en-US" altLang="en-US" dirty="0" smtClean="0"/>
              <a:t>4					1.1								4.8</a:t>
            </a:r>
          </a:p>
          <a:p>
            <a:r>
              <a:rPr lang="en-US" altLang="en-US" dirty="0" smtClean="0"/>
              <a:t>5					1.9								6.1</a:t>
            </a:r>
          </a:p>
          <a:p>
            <a:r>
              <a:rPr lang="en-US" altLang="en-US" dirty="0" smtClean="0"/>
              <a:t>6					3.4								7.1</a:t>
            </a:r>
          </a:p>
          <a:p>
            <a:r>
              <a:rPr lang="en-US" altLang="en-US" dirty="0" smtClean="0"/>
              <a:t>Greater than or equal to 7 	8.9								10.1</a:t>
            </a:r>
          </a:p>
          <a:p>
            <a:endParaRPr lang="en-US" altLang="en-US" dirty="0" smtClean="0"/>
          </a:p>
        </p:txBody>
      </p:sp>
    </p:spTree>
    <p:extLst>
      <p:ext uri="{BB962C8B-B14F-4D97-AF65-F5344CB8AC3E}">
        <p14:creationId xmlns:p14="http://schemas.microsoft.com/office/powerpoint/2010/main" val="17003142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52525" y="692150"/>
            <a:ext cx="4552950" cy="3416300"/>
          </a:xfrm>
          <a:ln cap="flat"/>
        </p:spPr>
      </p:sp>
      <p:sp>
        <p:nvSpPr>
          <p:cNvPr id="8499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2895542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52525" y="692150"/>
            <a:ext cx="4552950" cy="3416300"/>
          </a:xfrm>
          <a:ln cap="flat"/>
        </p:spPr>
      </p:sp>
      <p:sp>
        <p:nvSpPr>
          <p:cNvPr id="7987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14307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55FE1C-B7A8-455B-9738-7132F73F7C26}"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5369537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52525" y="692150"/>
            <a:ext cx="4552950" cy="3416300"/>
          </a:xfrm>
          <a:ln cap="flat"/>
        </p:spPr>
      </p:sp>
      <p:sp>
        <p:nvSpPr>
          <p:cNvPr id="7270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933195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52525" y="692150"/>
            <a:ext cx="4552950" cy="3416300"/>
          </a:xfrm>
          <a:ln cap="flat"/>
        </p:spPr>
      </p:sp>
      <p:sp>
        <p:nvSpPr>
          <p:cNvPr id="93187" name="Rectangle 3"/>
          <p:cNvSpPr>
            <a:spLocks noGrp="1" noChangeArrowheads="1"/>
          </p:cNvSpPr>
          <p:nvPr>
            <p:ph type="body" idx="1"/>
          </p:nvPr>
        </p:nvSpPr>
        <p:spPr>
          <a:noFill/>
        </p:spPr>
        <p:txBody>
          <a:bodyPr/>
          <a:lstStyle/>
          <a:p>
            <a:r>
              <a:rPr lang="en-US" altLang="en-US" dirty="0" smtClean="0"/>
              <a:t>Much of what causes time to be lost from work is actually predetermined decades earlier by the adverse experiences of childhood</a:t>
            </a:r>
          </a:p>
          <a:p>
            <a:endParaRPr lang="en-US" altLang="en-US" dirty="0" smtClean="0"/>
          </a:p>
          <a:p>
            <a:r>
              <a:rPr lang="en-US" altLang="en-US" dirty="0" smtClean="0"/>
              <a:t>This slide is a bar graph titled ACE score versus serious job problems.</a:t>
            </a:r>
          </a:p>
          <a:p>
            <a:endParaRPr lang="en-US" altLang="en-US" dirty="0" smtClean="0"/>
          </a:p>
          <a:p>
            <a:r>
              <a:rPr lang="en-US" altLang="en-US" dirty="0" smtClean="0"/>
              <a:t>ACE Score			Percent with Job Problems</a:t>
            </a:r>
          </a:p>
          <a:p>
            <a:r>
              <a:rPr lang="en-US" altLang="en-US" dirty="0" smtClean="0"/>
              <a:t>0				7.5</a:t>
            </a:r>
          </a:p>
          <a:p>
            <a:r>
              <a:rPr lang="en-US" altLang="en-US" dirty="0" smtClean="0"/>
              <a:t>1				10.4</a:t>
            </a:r>
          </a:p>
          <a:p>
            <a:r>
              <a:rPr lang="en-US" altLang="en-US" dirty="0" smtClean="0"/>
              <a:t>2				14.4</a:t>
            </a:r>
          </a:p>
          <a:p>
            <a:r>
              <a:rPr lang="en-US" altLang="en-US" dirty="0" smtClean="0"/>
              <a:t>3				16.7</a:t>
            </a:r>
          </a:p>
          <a:p>
            <a:r>
              <a:rPr lang="en-US" altLang="en-US" dirty="0" smtClean="0"/>
              <a:t>4 or more			17.8</a:t>
            </a:r>
          </a:p>
        </p:txBody>
      </p:sp>
    </p:spTree>
    <p:extLst>
      <p:ext uri="{BB962C8B-B14F-4D97-AF65-F5344CB8AC3E}">
        <p14:creationId xmlns:p14="http://schemas.microsoft.com/office/powerpoint/2010/main" val="36622203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55FE1C-B7A8-455B-9738-7132F73F7C26}"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3098656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55FE1C-B7A8-455B-9738-7132F73F7C26}"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2457711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Traumatic life experiences during childhood and adolescence have now been recognized in medical practice</a:t>
            </a:r>
            <a:r>
              <a:rPr lang="en-US" baseline="0" dirty="0" smtClean="0"/>
              <a:t> and</a:t>
            </a:r>
            <a:r>
              <a:rPr lang="en-US" dirty="0" smtClean="0"/>
              <a:t> public health</a:t>
            </a:r>
          </a:p>
          <a:p>
            <a:r>
              <a:rPr lang="en-US" dirty="0" smtClean="0"/>
              <a:t>In the context of everyday medical practice, it has been recognized that the earliest years of infancy and childhood are not lost but, like a child’s footprints in wet cement, are often life-long</a:t>
            </a:r>
            <a:endParaRPr lang="en-US" dirty="0"/>
          </a:p>
        </p:txBody>
      </p:sp>
      <p:sp>
        <p:nvSpPr>
          <p:cNvPr id="4" name="Slide Number Placeholder 3"/>
          <p:cNvSpPr>
            <a:spLocks noGrp="1"/>
          </p:cNvSpPr>
          <p:nvPr>
            <p:ph type="sldNum" sz="quarter" idx="10"/>
          </p:nvPr>
        </p:nvSpPr>
        <p:spPr/>
        <p:txBody>
          <a:bodyPr/>
          <a:lstStyle/>
          <a:p>
            <a:fld id="{3555FE1C-B7A8-455B-9738-7132F73F7C26}"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821153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This slide presents the ACE study design.  It is formatted into three sections.</a:t>
            </a:r>
          </a:p>
          <a:p>
            <a:endParaRPr lang="en-US" altLang="en-US" dirty="0" smtClean="0"/>
          </a:p>
          <a:p>
            <a:r>
              <a:rPr lang="en-US" altLang="en-US" dirty="0" smtClean="0"/>
              <a:t>The first section presents information about the surveys. Survey Wave 1 is complete. Out of a population of 15,000 people, 13,454 were contacted and 9,508 responded. This is a 71 percent response rate. All medical evaluations were abstracted.</a:t>
            </a:r>
          </a:p>
          <a:p>
            <a:endParaRPr lang="en-US" altLang="en-US" dirty="0" smtClean="0"/>
          </a:p>
          <a:p>
            <a:r>
              <a:rPr lang="en-US" altLang="en-US" dirty="0" smtClean="0"/>
              <a:t>Survey Wave 2 also has a sample size of 15,000. Medical evaluations are being abstracted.</a:t>
            </a:r>
          </a:p>
          <a:p>
            <a:endParaRPr lang="en-US" altLang="en-US" dirty="0" smtClean="0"/>
          </a:p>
          <a:p>
            <a:r>
              <a:rPr lang="en-US" altLang="en-US" dirty="0" smtClean="0"/>
              <a:t>The second section states the study is examining the present health status of the participants.</a:t>
            </a:r>
          </a:p>
          <a:p>
            <a:endParaRPr lang="en-US" altLang="en-US" dirty="0" smtClean="0"/>
          </a:p>
          <a:p>
            <a:r>
              <a:rPr lang="en-US" altLang="en-US" dirty="0" smtClean="0"/>
              <a:t>The third section indicates the study further examines mortality with National Death Index data as well as morbidity from data on hospital discharge, outpatient visits, emergency room visits, and pharmacy utilization. </a:t>
            </a: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3555FE1C-B7A8-455B-9738-7132F73F7C26}"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126640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Childhood abuse, neglect, and exposure to other traumatic stressors which we term adverse childhood experiences (ACE) are common. Almost two-thirds of our study participants reported at least one ACE, and more than one of five reported three or more ACE. The short- and long-term outcomes of these childhood exposures include a multitude of health and social problems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555FE1C-B7A8-455B-9738-7132F73F7C26}"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794076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Prevalence information is organized by three major ACE categories: abuse, neglect, and household dysfunction</a:t>
            </a:r>
          </a:p>
          <a:p>
            <a:r>
              <a:rPr lang="en-US" dirty="0"/>
              <a:t>Each category is further divided into multiple subcategories. </a:t>
            </a:r>
          </a:p>
          <a:p>
            <a:r>
              <a:rPr lang="en-US" dirty="0"/>
              <a:t>Participant demographic  information is available by gender, race, age, and education</a:t>
            </a:r>
          </a:p>
          <a:p>
            <a:r>
              <a:rPr lang="en-US" dirty="0"/>
              <a:t>Prevalence of Individual Adverse Childhood Experiences</a:t>
            </a:r>
          </a:p>
          <a:p>
            <a:r>
              <a:rPr lang="en-US" dirty="0"/>
              <a:t>ACE Study Participant Demographic</a:t>
            </a:r>
          </a:p>
          <a:p>
            <a:endParaRPr lang="en-US" dirty="0" smtClean="0"/>
          </a:p>
          <a:p>
            <a:r>
              <a:rPr lang="en-US" dirty="0" smtClean="0"/>
              <a:t>The following categories all occurred in the participant's first 18 years of life</a:t>
            </a:r>
          </a:p>
          <a:p>
            <a:r>
              <a:rPr lang="en-US" dirty="0" smtClean="0"/>
              <a:t>Abuse</a:t>
            </a:r>
            <a:br>
              <a:rPr lang="en-US" dirty="0" smtClean="0"/>
            </a:br>
            <a:r>
              <a:rPr lang="en-US" dirty="0" smtClean="0"/>
              <a:t>Emotional Abuse</a:t>
            </a:r>
            <a:br>
              <a:rPr lang="en-US" dirty="0" smtClean="0"/>
            </a:br>
            <a:r>
              <a:rPr lang="en-US" dirty="0" smtClean="0"/>
              <a:t>Often or very often a parent or other adult in the household swore at you, insulted you, or put you down and sometimes, often or very often acted in a way that made you think that you might be physically hurt</a:t>
            </a:r>
          </a:p>
          <a:p>
            <a:r>
              <a:rPr lang="en-US" dirty="0" smtClean="0"/>
              <a:t>Physical Abuse</a:t>
            </a:r>
            <a:br>
              <a:rPr lang="en-US" dirty="0" smtClean="0"/>
            </a:br>
            <a:r>
              <a:rPr lang="en-US" dirty="0" smtClean="0"/>
              <a:t>Sometimes, often, or very often pushed, grabbed, slapped, or had something thrown at you or ever hit you so hard that you had marks or were injured</a:t>
            </a:r>
          </a:p>
          <a:p>
            <a:r>
              <a:rPr lang="en-US" dirty="0" smtClean="0"/>
              <a:t>Sexual Abuse</a:t>
            </a:r>
            <a:br>
              <a:rPr lang="en-US" dirty="0" smtClean="0"/>
            </a:br>
            <a:r>
              <a:rPr lang="en-US" dirty="0" smtClean="0"/>
              <a:t>An adult or person at least 5 years older ever touched or fondled you in a sexual way, or had you touch their body in a sexual way, or attempted oral, anal, or vaginal intercourse with you or actually had oral, anal, or vaginal intercourse with you</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3555FE1C-B7A8-455B-9738-7132F73F7C26}" type="slidenum">
              <a:rPr lang="en-US" smtClean="0"/>
              <a:t>9</a:t>
            </a:fld>
            <a:endParaRPr lang="en-US" dirty="0"/>
          </a:p>
        </p:txBody>
      </p:sp>
    </p:spTree>
    <p:extLst>
      <p:ext uri="{BB962C8B-B14F-4D97-AF65-F5344CB8AC3E}">
        <p14:creationId xmlns:p14="http://schemas.microsoft.com/office/powerpoint/2010/main" val="1280811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Neglect (Collected during the second survey wave only (N=8,667)</a:t>
            </a:r>
            <a:br>
              <a:rPr lang="en-US" dirty="0" smtClean="0"/>
            </a:br>
            <a:endParaRPr lang="en-US" dirty="0" smtClean="0"/>
          </a:p>
          <a:p>
            <a:r>
              <a:rPr lang="en-US" dirty="0" smtClean="0"/>
              <a:t>Emotional Neglect</a:t>
            </a:r>
            <a:r>
              <a:rPr lang="en-US" baseline="0" dirty="0" smtClean="0"/>
              <a:t> </a:t>
            </a:r>
            <a:r>
              <a:rPr lang="en-US" dirty="0" smtClean="0"/>
              <a:t>Respondents were asked whether their family made them feel special, loved, and if their family was a source of strength, support, and protection. Emotional neglect was defined using scale scores that represent moderate to extreme exposure on the Emotional Neglect subscale of the Childhood Trauma Questionnaire (CTQ) short form</a:t>
            </a:r>
          </a:p>
          <a:p>
            <a:r>
              <a:rPr lang="en-US" dirty="0" smtClean="0"/>
              <a:t/>
            </a:r>
            <a:br>
              <a:rPr lang="en-US" dirty="0" smtClean="0"/>
            </a:br>
            <a:r>
              <a:rPr lang="en-US" dirty="0" smtClean="0"/>
              <a:t>Physical Neglect</a:t>
            </a:r>
            <a:br>
              <a:rPr lang="en-US" dirty="0" smtClean="0"/>
            </a:br>
            <a:r>
              <a:rPr lang="en-US" dirty="0" smtClean="0"/>
              <a:t>Respondents were asked whether there was enough to eat, if their parents drinking interfered with their care, if they ever wore dirty clothes, and if there was someone to take them to the doctor. Physical neglect was defined using scale scores that represent moderate to extreme exposure on the Physical Neglect subscale of the Childhood Trauma Questionnaire (CTQ) short form constituted physical neglect</a:t>
            </a:r>
          </a:p>
          <a:p>
            <a:endParaRPr lang="en-US" dirty="0"/>
          </a:p>
        </p:txBody>
      </p:sp>
      <p:sp>
        <p:nvSpPr>
          <p:cNvPr id="4" name="Slide Number Placeholder 3"/>
          <p:cNvSpPr>
            <a:spLocks noGrp="1"/>
          </p:cNvSpPr>
          <p:nvPr>
            <p:ph type="sldNum" sz="quarter" idx="10"/>
          </p:nvPr>
        </p:nvSpPr>
        <p:spPr/>
        <p:txBody>
          <a:bodyPr/>
          <a:lstStyle/>
          <a:p>
            <a:fld id="{3555FE1C-B7A8-455B-9738-7132F73F7C26}" type="slidenum">
              <a:rPr lang="en-US" smtClean="0"/>
              <a:t>10</a:t>
            </a:fld>
            <a:endParaRPr lang="en-US" dirty="0"/>
          </a:p>
        </p:txBody>
      </p:sp>
    </p:spTree>
    <p:extLst>
      <p:ext uri="{BB962C8B-B14F-4D97-AF65-F5344CB8AC3E}">
        <p14:creationId xmlns:p14="http://schemas.microsoft.com/office/powerpoint/2010/main" val="3115435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Household Dysfunction</a:t>
            </a:r>
            <a:br>
              <a:rPr lang="en-US" dirty="0" smtClean="0"/>
            </a:br>
            <a:endParaRPr lang="en-US" dirty="0" smtClean="0"/>
          </a:p>
          <a:p>
            <a:r>
              <a:rPr lang="en-US" dirty="0" smtClean="0"/>
              <a:t>Mother Treated Violently</a:t>
            </a:r>
            <a:br>
              <a:rPr lang="en-US" dirty="0" smtClean="0"/>
            </a:br>
            <a:r>
              <a:rPr lang="en-US" dirty="0" smtClean="0"/>
              <a:t>Your mother or stepmother was sometimes, often, or very often pushed, grabbed, slapped, or had something thrown at her and/or sometimes often, or very often kicked, bitten, hit with a fist, or hit with something hard, or ever repeatedly hit over at least a few minutes or ever threatened or hurt by a knife or gun</a:t>
            </a:r>
            <a:br>
              <a:rPr lang="en-US" dirty="0" smtClean="0"/>
            </a:br>
            <a:endParaRPr lang="en-US" dirty="0" smtClean="0"/>
          </a:p>
          <a:p>
            <a:r>
              <a:rPr lang="en-US" dirty="0" smtClean="0"/>
              <a:t>Household Substance Abuse</a:t>
            </a:r>
            <a:br>
              <a:rPr lang="en-US" dirty="0" smtClean="0"/>
            </a:br>
            <a:r>
              <a:rPr lang="en-US" dirty="0" smtClean="0"/>
              <a:t>Lived with anyone who was a problem drinker or alcoholic or lived with anyone who used street drugs</a:t>
            </a:r>
            <a:br>
              <a:rPr lang="en-US" dirty="0" smtClean="0"/>
            </a:br>
            <a:endParaRPr lang="en-US" dirty="0" smtClean="0"/>
          </a:p>
          <a:p>
            <a:r>
              <a:rPr lang="en-US" dirty="0" smtClean="0"/>
              <a:t>Household Mental Illness</a:t>
            </a:r>
            <a:br>
              <a:rPr lang="en-US" dirty="0" smtClean="0"/>
            </a:br>
            <a:r>
              <a:rPr lang="en-US" dirty="0" smtClean="0"/>
              <a:t>A household member was depressed or mentally ill or a household member attempted suicide</a:t>
            </a:r>
            <a:br>
              <a:rPr lang="en-US" dirty="0" smtClean="0"/>
            </a:br>
            <a:endParaRPr lang="en-US" dirty="0" smtClean="0"/>
          </a:p>
          <a:p>
            <a:r>
              <a:rPr lang="en-US" dirty="0" smtClean="0"/>
              <a:t>Parental Separation or Divorce</a:t>
            </a:r>
            <a:br>
              <a:rPr lang="en-US" dirty="0" smtClean="0"/>
            </a:br>
            <a:r>
              <a:rPr lang="en-US" dirty="0" smtClean="0"/>
              <a:t>Parents were ever separated or divorced</a:t>
            </a:r>
            <a:br>
              <a:rPr lang="en-US" dirty="0" smtClean="0"/>
            </a:br>
            <a:endParaRPr lang="en-US" dirty="0" smtClean="0"/>
          </a:p>
          <a:p>
            <a:r>
              <a:rPr lang="en-US" dirty="0" smtClean="0"/>
              <a:t>Incarcerated Household Member</a:t>
            </a:r>
            <a:br>
              <a:rPr lang="en-US" dirty="0" smtClean="0"/>
            </a:br>
            <a:r>
              <a:rPr lang="en-US" dirty="0" smtClean="0"/>
              <a:t>A household member went to prison</a:t>
            </a:r>
            <a:endParaRPr lang="en-US" dirty="0"/>
          </a:p>
        </p:txBody>
      </p:sp>
      <p:sp>
        <p:nvSpPr>
          <p:cNvPr id="4" name="Slide Number Placeholder 3"/>
          <p:cNvSpPr>
            <a:spLocks noGrp="1"/>
          </p:cNvSpPr>
          <p:nvPr>
            <p:ph type="sldNum" sz="quarter" idx="10"/>
          </p:nvPr>
        </p:nvSpPr>
        <p:spPr/>
        <p:txBody>
          <a:bodyPr/>
          <a:lstStyle/>
          <a:p>
            <a:fld id="{3555FE1C-B7A8-455B-9738-7132F73F7C26}" type="slidenum">
              <a:rPr lang="en-US" smtClean="0"/>
              <a:t>11</a:t>
            </a:fld>
            <a:endParaRPr lang="en-US" dirty="0"/>
          </a:p>
        </p:txBody>
      </p:sp>
    </p:spTree>
    <p:extLst>
      <p:ext uri="{BB962C8B-B14F-4D97-AF65-F5344CB8AC3E}">
        <p14:creationId xmlns:p14="http://schemas.microsoft.com/office/powerpoint/2010/main" val="297596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89850" y="2934135"/>
            <a:ext cx="4825550" cy="881653"/>
          </a:xfrm>
          <a:prstGeom prst="rect">
            <a:avLst/>
          </a:prstGeom>
          <a:ln>
            <a:noFill/>
          </a:ln>
        </p:spPr>
        <p:txBody>
          <a:bodyPr/>
          <a:lstStyle>
            <a:lvl1pPr algn="l">
              <a:defRPr sz="3200" b="0" i="0">
                <a:ln>
                  <a:noFill/>
                </a:ln>
                <a:solidFill>
                  <a:srgbClr val="A8005B"/>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089850" y="4114800"/>
            <a:ext cx="4648200" cy="381920"/>
          </a:xfrm>
          <a:prstGeom prst="rect">
            <a:avLst/>
          </a:prstGeom>
        </p:spPr>
        <p:txBody>
          <a:bodyPr/>
          <a:lstStyle>
            <a:lvl1pPr marL="0" indent="0" algn="l">
              <a:buNone/>
              <a:defRPr sz="2000" i="1">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7" name="Straight Connector 6"/>
          <p:cNvCxnSpPr/>
          <p:nvPr userDrawn="1"/>
        </p:nvCxnSpPr>
        <p:spPr>
          <a:xfrm flipH="1">
            <a:off x="4191000" y="5334000"/>
            <a:ext cx="4495800" cy="0"/>
          </a:xfrm>
          <a:prstGeom prst="line">
            <a:avLst/>
          </a:prstGeom>
          <a:ln w="6350" cmpd="sng">
            <a:solidFill>
              <a:srgbClr val="A8005B"/>
            </a:solidFill>
          </a:ln>
          <a:effectLst/>
        </p:spPr>
        <p:style>
          <a:lnRef idx="2">
            <a:schemeClr val="accent1"/>
          </a:lnRef>
          <a:fillRef idx="0">
            <a:schemeClr val="accent1"/>
          </a:fillRef>
          <a:effectRef idx="1">
            <a:schemeClr val="accent1"/>
          </a:effectRef>
          <a:fontRef idx="minor">
            <a:schemeClr val="tx1"/>
          </a:fontRef>
        </p:style>
      </p:cxnSp>
      <p:sp>
        <p:nvSpPr>
          <p:cNvPr id="11" name="Slide Number Placeholder 5"/>
          <p:cNvSpPr txBox="1">
            <a:spLocks/>
          </p:cNvSpPr>
          <p:nvPr userDrawn="1"/>
        </p:nvSpPr>
        <p:spPr>
          <a:xfrm>
            <a:off x="4099595" y="5345487"/>
            <a:ext cx="2133600" cy="238125"/>
          </a:xfrm>
          <a:prstGeom prst="rect">
            <a:avLst/>
          </a:prstGeom>
        </p:spPr>
        <p:txBody>
          <a:bodyPr anchor="ctr" anchorCtr="0"/>
          <a:lstStyle>
            <a:defPPr>
              <a:defRPr lang="en-US"/>
            </a:defPPr>
            <a:lvl1pPr marL="0" algn="r" defTabSz="914400" rtl="0" eaLnBrk="1" latinLnBrk="0" hangingPunct="1">
              <a:defRPr sz="1200" b="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fld id="{08E35B68-A2EE-4F3A-BF2A-422B0D06265F}" type="datetimeFigureOut">
              <a:rPr lang="en-US" smtClean="0">
                <a:solidFill>
                  <a:schemeClr val="accent2"/>
                </a:solidFill>
              </a:rPr>
              <a:pPr algn="l">
                <a:defRPr/>
              </a:pPr>
              <a:t>5/30/2018</a:t>
            </a:fld>
            <a:endParaRPr lang="en-US" dirty="0">
              <a:solidFill>
                <a:schemeClr val="accent2"/>
              </a:solidFill>
              <a:latin typeface="Arial"/>
              <a:cs typeface="Arial"/>
            </a:endParaRPr>
          </a:p>
        </p:txBody>
      </p:sp>
    </p:spTree>
    <p:extLst>
      <p:ext uri="{BB962C8B-B14F-4D97-AF65-F5344CB8AC3E}">
        <p14:creationId xmlns:p14="http://schemas.microsoft.com/office/powerpoint/2010/main" val="1459634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162800" cy="762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066800" y="1752600"/>
            <a:ext cx="7239000" cy="43735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4381500" y="6416675"/>
            <a:ext cx="381000" cy="365125"/>
          </a:xfrm>
          <a:prstGeom prst="rect">
            <a:avLst/>
          </a:prstGeom>
        </p:spPr>
        <p:txBody>
          <a:bodyPr/>
          <a:lstStyle/>
          <a:p>
            <a:fld id="{B6F15528-21DE-4FAA-801E-634DDDAF4B2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BC71B77-2E1B-4997-A690-8C794CBE7C82}" type="datetimeFigureOut">
              <a:rPr lang="en-US" smtClean="0"/>
              <a:t>5/30/2018</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4381500" y="6416675"/>
            <a:ext cx="381000" cy="365125"/>
          </a:xfrm>
          <a:prstGeom prst="rect">
            <a:avLst/>
          </a:prstGeom>
        </p:spPr>
        <p:txBody>
          <a:bodyPr/>
          <a:lstStyle/>
          <a:p>
            <a:fld id="{1C871BEB-7509-4023-B2E9-CC08AA1E250E}" type="slidenum">
              <a:rPr lang="en-US" smtClean="0"/>
              <a:t>‹#›</a:t>
            </a:fld>
            <a:endParaRPr lang="en-US" dirty="0"/>
          </a:p>
        </p:txBody>
      </p:sp>
    </p:spTree>
    <p:extLst>
      <p:ext uri="{BB962C8B-B14F-4D97-AF65-F5344CB8AC3E}">
        <p14:creationId xmlns:p14="http://schemas.microsoft.com/office/powerpoint/2010/main" val="63379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162800" cy="762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BC71B77-2E1B-4997-A690-8C794CBE7C82}" type="datetimeFigureOut">
              <a:rPr lang="en-US" smtClean="0"/>
              <a:t>5/30/2018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4381500" y="6416675"/>
            <a:ext cx="381000" cy="365125"/>
          </a:xfrm>
          <a:prstGeom prst="rect">
            <a:avLst/>
          </a:prstGeom>
        </p:spPr>
        <p:txBody>
          <a:bodyPr/>
          <a:lstStyle/>
          <a:p>
            <a:fld id="{1C871BEB-7509-4023-B2E9-CC08AA1E250E}" type="slidenum">
              <a:rPr lang="en-US" smtClean="0"/>
              <a:t>‹#›</a:t>
            </a:fld>
            <a:endParaRPr lang="en-US" dirty="0"/>
          </a:p>
        </p:txBody>
      </p:sp>
    </p:spTree>
    <p:extLst>
      <p:ext uri="{BB962C8B-B14F-4D97-AF65-F5344CB8AC3E}">
        <p14:creationId xmlns:p14="http://schemas.microsoft.com/office/powerpoint/2010/main" val="3868107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162800" cy="762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BC71B77-2E1B-4997-A690-8C794CBE7C82}" type="datetimeFigureOut">
              <a:rPr lang="en-US" smtClean="0"/>
              <a:t>5/30/2018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4381500" y="6416675"/>
            <a:ext cx="381000" cy="365125"/>
          </a:xfrm>
          <a:prstGeom prst="rect">
            <a:avLst/>
          </a:prstGeom>
        </p:spPr>
        <p:txBody>
          <a:bodyPr/>
          <a:lstStyle/>
          <a:p>
            <a:fld id="{1C871BEB-7509-4023-B2E9-CC08AA1E250E}" type="slidenum">
              <a:rPr lang="en-US" smtClean="0"/>
              <a:t>‹#›</a:t>
            </a:fld>
            <a:endParaRPr lang="en-US" dirty="0"/>
          </a:p>
        </p:txBody>
      </p:sp>
    </p:spTree>
    <p:extLst>
      <p:ext uri="{BB962C8B-B14F-4D97-AF65-F5344CB8AC3E}">
        <p14:creationId xmlns:p14="http://schemas.microsoft.com/office/powerpoint/2010/main" val="3717657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3359134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2543137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381500" y="6416675"/>
            <a:ext cx="381000" cy="365125"/>
          </a:xfrm>
          <a:prstGeom prst="rect">
            <a:avLst/>
          </a:prstGeom>
        </p:spPr>
        <p:txBody>
          <a:bodyPr/>
          <a:lstStyle/>
          <a:p>
            <a:fld id="{B6F15528-21DE-4FAA-801E-634DDDAF4B2B}" type="slidenum">
              <a:rPr lang="en-US" smtClean="0"/>
              <a:pPr/>
              <a:t>‹#›</a:t>
            </a:fld>
            <a:endParaRPr lang="en-US" dirty="0"/>
          </a:p>
        </p:txBody>
      </p:sp>
      <p:sp>
        <p:nvSpPr>
          <p:cNvPr id="6" name="Title 1"/>
          <p:cNvSpPr>
            <a:spLocks noGrp="1"/>
          </p:cNvSpPr>
          <p:nvPr>
            <p:ph type="title"/>
          </p:nvPr>
        </p:nvSpPr>
        <p:spPr>
          <a:xfrm>
            <a:off x="1143000" y="685800"/>
            <a:ext cx="7086600" cy="731838"/>
          </a:xfrm>
          <a:prstGeom prst="rect">
            <a:avLst/>
          </a:prstGeom>
        </p:spPr>
        <p:txBody>
          <a:bodyPr/>
          <a:lstStyle/>
          <a:p>
            <a:r>
              <a:rPr lang="en-US" smtClean="0"/>
              <a:t>Click to edit Master title style</a:t>
            </a:r>
            <a:endParaRPr lang="en-US"/>
          </a:p>
        </p:txBody>
      </p:sp>
      <p:sp>
        <p:nvSpPr>
          <p:cNvPr id="7" name="Text Placeholder 3"/>
          <p:cNvSpPr>
            <a:spLocks noGrp="1"/>
          </p:cNvSpPr>
          <p:nvPr>
            <p:ph type="body" sz="half" idx="2"/>
          </p:nvPr>
        </p:nvSpPr>
        <p:spPr>
          <a:xfrm>
            <a:off x="1143000" y="1189038"/>
            <a:ext cx="6248400" cy="258762"/>
          </a:xfrm>
          <a:prstGeom prst="rect">
            <a:avLst/>
          </a:prstGeom>
        </p:spPr>
        <p:txBody>
          <a:bodyPr/>
          <a:lstStyle>
            <a:lvl1pPr marL="0" indent="0">
              <a:buNone/>
              <a:defRPr sz="1400">
                <a:solidFill>
                  <a:srgbClr val="002D6A"/>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05000"/>
            <a:ext cx="8458200" cy="4343400"/>
          </a:xfrm>
          <a:prstGeom prst="rect">
            <a:avLst/>
          </a:prstGeom>
        </p:spPr>
        <p:txBody>
          <a:bodyPr/>
          <a:lstStyle>
            <a:lvl1pPr>
              <a:defRPr>
                <a:solidFill>
                  <a:schemeClr val="accent2"/>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2"/>
          </p:nvPr>
        </p:nvSpPr>
        <p:spPr>
          <a:xfrm>
            <a:off x="6705600" y="6324600"/>
            <a:ext cx="2133600" cy="238125"/>
          </a:xfrm>
          <a:prstGeom prst="rect">
            <a:avLst/>
          </a:prstGeom>
        </p:spPr>
        <p:txBody>
          <a:bodyPr anchor="ctr" anchorCtr="0"/>
          <a:lstStyle>
            <a:lvl1pPr algn="r">
              <a:defRPr sz="1200" b="1">
                <a:solidFill>
                  <a:schemeClr val="bg1"/>
                </a:solidFill>
                <a:latin typeface="Arial"/>
                <a:cs typeface="Arial"/>
              </a:defRPr>
            </a:lvl1pPr>
          </a:lstStyle>
          <a:p>
            <a:pPr>
              <a:defRPr/>
            </a:pPr>
            <a:fld id="{838EFADD-6813-489E-8FB7-11BBF2FF54E3}" type="slidenum">
              <a:rPr lang="en-US" smtClean="0"/>
              <a:t>‹#›</a:t>
            </a:fld>
            <a:endParaRPr lang="en-US" dirty="0"/>
          </a:p>
        </p:txBody>
      </p:sp>
      <p:sp>
        <p:nvSpPr>
          <p:cNvPr id="5" name="Slide Number Placeholder 5"/>
          <p:cNvSpPr txBox="1">
            <a:spLocks/>
          </p:cNvSpPr>
          <p:nvPr userDrawn="1"/>
        </p:nvSpPr>
        <p:spPr>
          <a:xfrm>
            <a:off x="381000" y="6324600"/>
            <a:ext cx="2133600" cy="238125"/>
          </a:xfrm>
          <a:prstGeom prst="rect">
            <a:avLst/>
          </a:prstGeom>
        </p:spPr>
        <p:txBody>
          <a:bodyPr anchor="ctr" anchorCtr="0"/>
          <a:lstStyle>
            <a:defPPr>
              <a:defRPr lang="en-US"/>
            </a:defPPr>
            <a:lvl1pPr marL="0" algn="r" defTabSz="914400" rtl="0" eaLnBrk="1" latinLnBrk="0" hangingPunct="1">
              <a:defRPr sz="1200" b="0" kern="1200">
                <a:solidFill>
                  <a:schemeClr val="bg1"/>
                </a:solidFill>
                <a:latin typeface="Helvetica"/>
                <a:ea typeface="+mn-ea"/>
                <a:cs typeface="Helvetic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fld id="{08E35B68-A2EE-4F3A-BF2A-422B0D06265F}" type="datetimeFigureOut">
              <a:rPr lang="en-US" b="1" smtClean="0">
                <a:latin typeface="+mn-lt"/>
              </a:rPr>
              <a:pPr algn="l">
                <a:defRPr/>
              </a:pPr>
              <a:t>5/30/2018</a:t>
            </a:fld>
            <a:endParaRPr lang="en-US" b="1" dirty="0">
              <a:latin typeface="+mn-lt"/>
              <a:cs typeface="Arial"/>
            </a:endParaRPr>
          </a:p>
        </p:txBody>
      </p:sp>
      <p:sp>
        <p:nvSpPr>
          <p:cNvPr id="11" name="Title 10"/>
          <p:cNvSpPr>
            <a:spLocks noGrp="1"/>
          </p:cNvSpPr>
          <p:nvPr>
            <p:ph type="title"/>
          </p:nvPr>
        </p:nvSpPr>
        <p:spPr>
          <a:xfrm>
            <a:off x="381000" y="501219"/>
            <a:ext cx="5715000" cy="609599"/>
          </a:xfrm>
          <a:prstGeom prst="rect">
            <a:avLst/>
          </a:prstGeom>
        </p:spPr>
        <p:txBody>
          <a:bodyPr vert="horz"/>
          <a:lstStyle>
            <a:lvl1pPr algn="l">
              <a:defRPr sz="4000">
                <a:solidFill>
                  <a:srgbClr val="A8005B"/>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507206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9.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userDrawn="1"/>
        </p:nvSpPr>
        <p:spPr>
          <a:xfrm>
            <a:off x="5034971" y="6919245"/>
            <a:ext cx="184666" cy="369332"/>
          </a:xfrm>
          <a:prstGeom prst="rect">
            <a:avLst/>
          </a:prstGeom>
          <a:noFill/>
        </p:spPr>
        <p:txBody>
          <a:bodyPr wrap="none" rtlCol="0">
            <a:spAutoFit/>
          </a:bodyPr>
          <a:lstStyle/>
          <a:p>
            <a:endParaRPr lang="en-US" dirty="0"/>
          </a:p>
        </p:txBody>
      </p:sp>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60041" y="655527"/>
            <a:ext cx="2137076" cy="1540763"/>
          </a:xfrm>
          <a:prstGeom prst="rect">
            <a:avLst/>
          </a:prstGeom>
        </p:spPr>
      </p:pic>
      <p:pic>
        <p:nvPicPr>
          <p:cNvPr id="4" name="Picture 3" descr="RaspberryGradient_Wave_11inWide.jp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5774575"/>
            <a:ext cx="9144000" cy="1083425"/>
          </a:xfrm>
          <a:prstGeom prst="rect">
            <a:avLst/>
          </a:prstGeom>
        </p:spPr>
      </p:pic>
    </p:spTree>
    <p:extLst>
      <p:ext uri="{BB962C8B-B14F-4D97-AF65-F5344CB8AC3E}">
        <p14:creationId xmlns:p14="http://schemas.microsoft.com/office/powerpoint/2010/main" val="1619144152"/>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59"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50226" y="451909"/>
            <a:ext cx="1381325" cy="995891"/>
          </a:xfrm>
          <a:prstGeom prst="rect">
            <a:avLst/>
          </a:prstGeom>
        </p:spPr>
      </p:pic>
      <p:pic>
        <p:nvPicPr>
          <p:cNvPr id="3" name="Picture 2" descr="RaspberryGradient_Wave_11inWide.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778423"/>
            <a:ext cx="9144000" cy="1083425"/>
          </a:xfrm>
          <a:prstGeom prst="rect">
            <a:avLst/>
          </a:prstGeom>
        </p:spPr>
      </p:pic>
    </p:spTree>
    <p:extLst>
      <p:ext uri="{BB962C8B-B14F-4D97-AF65-F5344CB8AC3E}">
        <p14:creationId xmlns:p14="http://schemas.microsoft.com/office/powerpoint/2010/main" val="1769733150"/>
      </p:ext>
    </p:extLst>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vmlDrawing" Target="../drawings/vmlDrawing3.vml"/><Relationship Id="rId5" Type="http://schemas.openxmlformats.org/officeDocument/2006/relationships/image" Target="../media/image15.e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vmlDrawing" Target="../drawings/vmlDrawing4.vml"/><Relationship Id="rId5" Type="http://schemas.openxmlformats.org/officeDocument/2006/relationships/image" Target="../media/image16.emf"/><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vmlDrawing" Target="../drawings/vmlDrawing5.vml"/><Relationship Id="rId5" Type="http://schemas.openxmlformats.org/officeDocument/2006/relationships/image" Target="../media/image18.wmf"/><Relationship Id="rId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vmlDrawing" Target="../drawings/vmlDrawing6.vml"/><Relationship Id="rId5" Type="http://schemas.openxmlformats.org/officeDocument/2006/relationships/image" Target="../media/image19.emf"/><Relationship Id="rId4" Type="http://schemas.openxmlformats.org/officeDocument/2006/relationships/oleObject" Target="../embeddings/oleObject6.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xml"/><Relationship Id="rId1" Type="http://schemas.openxmlformats.org/officeDocument/2006/relationships/vmlDrawing" Target="../drawings/vmlDrawing7.vml"/><Relationship Id="rId5" Type="http://schemas.openxmlformats.org/officeDocument/2006/relationships/image" Target="../media/image20.emf"/><Relationship Id="rId4" Type="http://schemas.openxmlformats.org/officeDocument/2006/relationships/oleObject" Target="../embeddings/oleObject7.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9.xml"/><Relationship Id="rId1" Type="http://schemas.openxmlformats.org/officeDocument/2006/relationships/vmlDrawing" Target="../drawings/vmlDrawing8.vml"/><Relationship Id="rId5" Type="http://schemas.openxmlformats.org/officeDocument/2006/relationships/image" Target="../media/image21.emf"/><Relationship Id="rId4" Type="http://schemas.openxmlformats.org/officeDocument/2006/relationships/oleObject" Target="../embeddings/oleObject8.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9.xml"/><Relationship Id="rId1" Type="http://schemas.openxmlformats.org/officeDocument/2006/relationships/vmlDrawing" Target="../drawings/vmlDrawing9.vml"/><Relationship Id="rId5" Type="http://schemas.openxmlformats.org/officeDocument/2006/relationships/image" Target="../media/image22.wmf"/><Relationship Id="rId4"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9.xml"/><Relationship Id="rId1" Type="http://schemas.openxmlformats.org/officeDocument/2006/relationships/vmlDrawing" Target="../drawings/vmlDrawing10.vml"/><Relationship Id="rId5" Type="http://schemas.openxmlformats.org/officeDocument/2006/relationships/image" Target="../media/image24.wmf"/><Relationship Id="rId4" Type="http://schemas.openxmlformats.org/officeDocument/2006/relationships/oleObject" Target="../embeddings/oleObject10.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9.xml"/><Relationship Id="rId1" Type="http://schemas.openxmlformats.org/officeDocument/2006/relationships/vmlDrawing" Target="../drawings/vmlDrawing11.vml"/><Relationship Id="rId5" Type="http://schemas.openxmlformats.org/officeDocument/2006/relationships/image" Target="../media/image25.emf"/><Relationship Id="rId4" Type="http://schemas.openxmlformats.org/officeDocument/2006/relationships/oleObject" Target="../embeddings/oleObject11.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9.xml"/><Relationship Id="rId1" Type="http://schemas.openxmlformats.org/officeDocument/2006/relationships/vmlDrawing" Target="../drawings/vmlDrawing12.vml"/><Relationship Id="rId5" Type="http://schemas.openxmlformats.org/officeDocument/2006/relationships/image" Target="../media/image26.emf"/><Relationship Id="rId4" Type="http://schemas.openxmlformats.org/officeDocument/2006/relationships/oleObject" Target="../embeddings/oleObject12.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9.xml"/><Relationship Id="rId1" Type="http://schemas.openxmlformats.org/officeDocument/2006/relationships/vmlDrawing" Target="../drawings/vmlDrawing13.vml"/><Relationship Id="rId5" Type="http://schemas.openxmlformats.org/officeDocument/2006/relationships/image" Target="../media/image27.emf"/><Relationship Id="rId4" Type="http://schemas.openxmlformats.org/officeDocument/2006/relationships/oleObject" Target="../embeddings/oleObject13.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9.xml"/><Relationship Id="rId1" Type="http://schemas.openxmlformats.org/officeDocument/2006/relationships/vmlDrawing" Target="../drawings/vmlDrawing14.vml"/><Relationship Id="rId5" Type="http://schemas.openxmlformats.org/officeDocument/2006/relationships/image" Target="../media/image28.wmf"/><Relationship Id="rId4" Type="http://schemas.openxmlformats.org/officeDocument/2006/relationships/oleObject" Target="../embeddings/oleObject14.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9.xml"/><Relationship Id="rId1" Type="http://schemas.openxmlformats.org/officeDocument/2006/relationships/vmlDrawing" Target="../drawings/vmlDrawing15.vml"/><Relationship Id="rId5" Type="http://schemas.openxmlformats.org/officeDocument/2006/relationships/image" Target="../media/image29.wmf"/><Relationship Id="rId4" Type="http://schemas.openxmlformats.org/officeDocument/2006/relationships/oleObject" Target="../embeddings/oleObject15.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9.xml"/><Relationship Id="rId1" Type="http://schemas.openxmlformats.org/officeDocument/2006/relationships/vmlDrawing" Target="../drawings/vmlDrawing16.vml"/><Relationship Id="rId5" Type="http://schemas.openxmlformats.org/officeDocument/2006/relationships/image" Target="../media/image30.wmf"/><Relationship Id="rId4" Type="http://schemas.openxmlformats.org/officeDocument/2006/relationships/oleObject" Target="../embeddings/oleObject16.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9.xml"/><Relationship Id="rId1" Type="http://schemas.openxmlformats.org/officeDocument/2006/relationships/vmlDrawing" Target="../drawings/vmlDrawing17.vml"/><Relationship Id="rId5" Type="http://schemas.openxmlformats.org/officeDocument/2006/relationships/image" Target="../media/image31.emf"/><Relationship Id="rId4" Type="http://schemas.openxmlformats.org/officeDocument/2006/relationships/oleObject" Target="../embeddings/oleObject17.bin"/></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33800" y="2971800"/>
            <a:ext cx="4825550" cy="881653"/>
          </a:xfrm>
          <a:ln>
            <a:noFill/>
          </a:ln>
        </p:spPr>
        <p:txBody>
          <a:bodyPr/>
          <a:lstStyle/>
          <a:p>
            <a:r>
              <a:rPr lang="en-US" dirty="0" smtClean="0"/>
              <a:t>The Adverse Childhood Experiences (ACE) Study</a:t>
            </a:r>
            <a:endParaRPr lang="en-US" dirty="0"/>
          </a:p>
        </p:txBody>
      </p:sp>
    </p:spTree>
    <p:extLst>
      <p:ext uri="{BB962C8B-B14F-4D97-AF65-F5344CB8AC3E}">
        <p14:creationId xmlns:p14="http://schemas.microsoft.com/office/powerpoint/2010/main" val="184353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b="1" dirty="0" smtClean="0">
              <a:solidFill>
                <a:schemeClr val="accent1"/>
              </a:solidFill>
            </a:endParaRPr>
          </a:p>
          <a:p>
            <a:r>
              <a:rPr lang="en-US" dirty="0" smtClean="0">
                <a:solidFill>
                  <a:srgbClr val="002D6A"/>
                </a:solidFill>
              </a:rPr>
              <a:t>Emotional Neglect</a:t>
            </a:r>
          </a:p>
          <a:p>
            <a:endParaRPr lang="en-US" dirty="0">
              <a:solidFill>
                <a:srgbClr val="002D6A"/>
              </a:solidFill>
            </a:endParaRPr>
          </a:p>
          <a:p>
            <a:r>
              <a:rPr lang="en-US" dirty="0" smtClean="0">
                <a:solidFill>
                  <a:srgbClr val="002D6A"/>
                </a:solidFill>
              </a:rPr>
              <a:t>Physical Neglect</a:t>
            </a:r>
            <a:r>
              <a:rPr lang="en-US" dirty="0">
                <a:solidFill>
                  <a:srgbClr val="002D6A"/>
                </a:solidFill>
              </a:rPr>
              <a:t/>
            </a:r>
            <a:br>
              <a:rPr lang="en-US" dirty="0">
                <a:solidFill>
                  <a:srgbClr val="002D6A"/>
                </a:solidFill>
              </a:rPr>
            </a:br>
            <a:endParaRPr lang="en-US" dirty="0">
              <a:solidFill>
                <a:srgbClr val="002D6A"/>
              </a:solidFill>
            </a:endParaRPr>
          </a:p>
        </p:txBody>
      </p:sp>
      <p:sp>
        <p:nvSpPr>
          <p:cNvPr id="2" name="Title 1"/>
          <p:cNvSpPr>
            <a:spLocks noGrp="1"/>
          </p:cNvSpPr>
          <p:nvPr>
            <p:ph type="title"/>
          </p:nvPr>
        </p:nvSpPr>
        <p:spPr>
          <a:xfrm>
            <a:off x="381000" y="685801"/>
            <a:ext cx="5715000" cy="609599"/>
          </a:xfrm>
        </p:spPr>
        <p:txBody>
          <a:bodyPr/>
          <a:lstStyle/>
          <a:p>
            <a:r>
              <a:rPr lang="en-US" dirty="0" smtClean="0"/>
              <a:t>Neglect</a:t>
            </a:r>
            <a:endParaRPr lang="en-US" dirty="0"/>
          </a:p>
        </p:txBody>
      </p:sp>
    </p:spTree>
    <p:extLst>
      <p:ext uri="{BB962C8B-B14F-4D97-AF65-F5344CB8AC3E}">
        <p14:creationId xmlns:p14="http://schemas.microsoft.com/office/powerpoint/2010/main" val="1801006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52600"/>
            <a:ext cx="8458200" cy="4343400"/>
          </a:xfrm>
        </p:spPr>
        <p:txBody>
          <a:bodyPr>
            <a:normAutofit lnSpcReduction="10000"/>
          </a:bodyPr>
          <a:lstStyle/>
          <a:p>
            <a:r>
              <a:rPr lang="en-US" sz="2600" dirty="0" smtClean="0">
                <a:solidFill>
                  <a:srgbClr val="002D6A"/>
                </a:solidFill>
              </a:rPr>
              <a:t>Mother </a:t>
            </a:r>
            <a:r>
              <a:rPr lang="en-US" sz="2600" dirty="0">
                <a:solidFill>
                  <a:srgbClr val="002D6A"/>
                </a:solidFill>
              </a:rPr>
              <a:t>Treated Violently</a:t>
            </a:r>
            <a:br>
              <a:rPr lang="en-US" sz="2600" dirty="0">
                <a:solidFill>
                  <a:srgbClr val="002D6A"/>
                </a:solidFill>
              </a:rPr>
            </a:br>
            <a:endParaRPr lang="en-US" sz="2600" dirty="0">
              <a:solidFill>
                <a:srgbClr val="002D6A"/>
              </a:solidFill>
            </a:endParaRPr>
          </a:p>
          <a:p>
            <a:r>
              <a:rPr lang="en-US" sz="2600" dirty="0">
                <a:solidFill>
                  <a:srgbClr val="002D6A"/>
                </a:solidFill>
              </a:rPr>
              <a:t>Household Substance Abuse</a:t>
            </a:r>
            <a:br>
              <a:rPr lang="en-US" sz="2600" dirty="0">
                <a:solidFill>
                  <a:srgbClr val="002D6A"/>
                </a:solidFill>
              </a:rPr>
            </a:br>
            <a:endParaRPr lang="en-US" sz="2600" dirty="0" smtClean="0">
              <a:solidFill>
                <a:srgbClr val="002D6A"/>
              </a:solidFill>
            </a:endParaRPr>
          </a:p>
          <a:p>
            <a:r>
              <a:rPr lang="en-US" sz="2600" dirty="0" smtClean="0">
                <a:solidFill>
                  <a:srgbClr val="002D6A"/>
                </a:solidFill>
              </a:rPr>
              <a:t>Household </a:t>
            </a:r>
            <a:r>
              <a:rPr lang="en-US" sz="2600" dirty="0">
                <a:solidFill>
                  <a:srgbClr val="002D6A"/>
                </a:solidFill>
              </a:rPr>
              <a:t>Mental Illness</a:t>
            </a:r>
            <a:br>
              <a:rPr lang="en-US" sz="2600" dirty="0">
                <a:solidFill>
                  <a:srgbClr val="002D6A"/>
                </a:solidFill>
              </a:rPr>
            </a:br>
            <a:endParaRPr lang="en-US" sz="2600" dirty="0">
              <a:solidFill>
                <a:srgbClr val="002D6A"/>
              </a:solidFill>
            </a:endParaRPr>
          </a:p>
          <a:p>
            <a:r>
              <a:rPr lang="en-US" sz="2600" dirty="0">
                <a:solidFill>
                  <a:srgbClr val="002D6A"/>
                </a:solidFill>
              </a:rPr>
              <a:t>Parental Separation or Divorce</a:t>
            </a:r>
            <a:br>
              <a:rPr lang="en-US" sz="2600" dirty="0">
                <a:solidFill>
                  <a:srgbClr val="002D6A"/>
                </a:solidFill>
              </a:rPr>
            </a:br>
            <a:endParaRPr lang="en-US" sz="2600" dirty="0">
              <a:solidFill>
                <a:srgbClr val="002D6A"/>
              </a:solidFill>
            </a:endParaRPr>
          </a:p>
          <a:p>
            <a:r>
              <a:rPr lang="en-US" sz="2600" dirty="0">
                <a:solidFill>
                  <a:srgbClr val="002D6A"/>
                </a:solidFill>
              </a:rPr>
              <a:t>Incarcerated Household Member</a:t>
            </a:r>
            <a:r>
              <a:rPr lang="en-US" dirty="0">
                <a:solidFill>
                  <a:srgbClr val="002D6A"/>
                </a:solidFill>
              </a:rPr>
              <a:t/>
            </a:r>
            <a:br>
              <a:rPr lang="en-US" dirty="0">
                <a:solidFill>
                  <a:srgbClr val="002D6A"/>
                </a:solidFill>
              </a:rPr>
            </a:br>
            <a:endParaRPr lang="en-US" dirty="0">
              <a:solidFill>
                <a:srgbClr val="002D6A"/>
              </a:solidFill>
            </a:endParaRPr>
          </a:p>
        </p:txBody>
      </p:sp>
      <p:sp>
        <p:nvSpPr>
          <p:cNvPr id="2" name="Title 1"/>
          <p:cNvSpPr>
            <a:spLocks noGrp="1"/>
          </p:cNvSpPr>
          <p:nvPr>
            <p:ph type="title"/>
          </p:nvPr>
        </p:nvSpPr>
        <p:spPr/>
        <p:txBody>
          <a:bodyPr>
            <a:normAutofit fontScale="90000"/>
          </a:bodyPr>
          <a:lstStyle/>
          <a:p>
            <a:r>
              <a:rPr lang="en-US" dirty="0"/>
              <a:t>Household </a:t>
            </a:r>
            <a:r>
              <a:rPr lang="en-US" dirty="0" smtClean="0"/>
              <a:t>Dysfunction</a:t>
            </a:r>
            <a:endParaRPr lang="en-US" dirty="0"/>
          </a:p>
        </p:txBody>
      </p:sp>
    </p:spTree>
    <p:extLst>
      <p:ext uri="{BB962C8B-B14F-4D97-AF65-F5344CB8AC3E}">
        <p14:creationId xmlns:p14="http://schemas.microsoft.com/office/powerpoint/2010/main" val="3770552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dirty="0" smtClean="0"/>
          </a:p>
          <a:p>
            <a:pPr marL="0" indent="0">
              <a:buNone/>
            </a:pPr>
            <a:endParaRPr lang="en-US" dirty="0"/>
          </a:p>
          <a:p>
            <a:endParaRPr lang="en-US" dirty="0" smtClean="0"/>
          </a:p>
          <a:p>
            <a:endParaRPr lang="en-US" dirty="0"/>
          </a:p>
          <a:p>
            <a:endParaRPr lang="en-US" dirty="0" smtClean="0"/>
          </a:p>
          <a:p>
            <a:endParaRPr lang="en-US" dirty="0"/>
          </a:p>
          <a:p>
            <a:endParaRPr lang="en-US" dirty="0" smtClean="0"/>
          </a:p>
          <a:p>
            <a:endParaRPr lang="en-US" dirty="0" smtClean="0"/>
          </a:p>
        </p:txBody>
      </p:sp>
      <p:sp>
        <p:nvSpPr>
          <p:cNvPr id="2" name="Slide Number Placeholder 1"/>
          <p:cNvSpPr>
            <a:spLocks noGrp="1"/>
          </p:cNvSpPr>
          <p:nvPr>
            <p:ph type="sldNum" sz="quarter" idx="12"/>
          </p:nvPr>
        </p:nvSpPr>
        <p:spPr/>
        <p:txBody>
          <a:bodyPr/>
          <a:lstStyle/>
          <a:p>
            <a:fld id="{1C871BEB-7509-4023-B2E9-CC08AA1E250E}" type="slidenum">
              <a:rPr lang="en-US" smtClean="0">
                <a:solidFill>
                  <a:prstClr val="black">
                    <a:tint val="75000"/>
                  </a:prstClr>
                </a:solidFill>
              </a:rPr>
              <a:pPr/>
              <a:t>12</a:t>
            </a:fld>
            <a:endParaRPr lang="en-US" dirty="0">
              <a:solidFill>
                <a:prstClr val="black">
                  <a:tint val="75000"/>
                </a:prstClr>
              </a:solidFill>
            </a:endParaRPr>
          </a:p>
        </p:txBody>
      </p:sp>
      <p:sp>
        <p:nvSpPr>
          <p:cNvPr id="3" name="Title 2"/>
          <p:cNvSpPr>
            <a:spLocks noGrp="1"/>
          </p:cNvSpPr>
          <p:nvPr>
            <p:ph type="title"/>
          </p:nvPr>
        </p:nvSpPr>
        <p:spPr/>
        <p:txBody>
          <a:bodyPr/>
          <a:lstStyle/>
          <a:p>
            <a:r>
              <a:rPr lang="en-US" dirty="0"/>
              <a:t>Adverse Childhood Experiences Score</a:t>
            </a:r>
          </a:p>
        </p:txBody>
      </p:sp>
      <p:graphicFrame>
        <p:nvGraphicFramePr>
          <p:cNvPr id="5" name="Table 4"/>
          <p:cNvGraphicFramePr>
            <a:graphicFrameLocks noGrp="1"/>
          </p:cNvGraphicFramePr>
          <p:nvPr>
            <p:extLst>
              <p:ext uri="{D42A27DB-BD31-4B8C-83A1-F6EECF244321}">
                <p14:modId xmlns:p14="http://schemas.microsoft.com/office/powerpoint/2010/main" val="3080886133"/>
              </p:ext>
            </p:extLst>
          </p:nvPr>
        </p:nvGraphicFramePr>
        <p:xfrm>
          <a:off x="1219200" y="2166938"/>
          <a:ext cx="3124200" cy="2786062"/>
        </p:xfrm>
        <a:graphic>
          <a:graphicData uri="http://schemas.openxmlformats.org/drawingml/2006/table">
            <a:tbl>
              <a:tblPr firstRow="1" bandRow="1">
                <a:tableStyleId>{5C22544A-7EE6-4342-B048-85BDC9FD1C3A}</a:tableStyleId>
              </a:tblPr>
              <a:tblGrid>
                <a:gridCol w="1562100"/>
                <a:gridCol w="1562100"/>
              </a:tblGrid>
              <a:tr h="714957">
                <a:tc>
                  <a:txBody>
                    <a:bodyPr/>
                    <a:lstStyle/>
                    <a:p>
                      <a:r>
                        <a:rPr lang="en-US" dirty="0" smtClean="0"/>
                        <a:t>ACE score </a:t>
                      </a:r>
                      <a:endParaRPr lang="en-US" dirty="0"/>
                    </a:p>
                  </a:txBody>
                  <a:tcPr/>
                </a:tc>
                <a:tc>
                  <a:txBody>
                    <a:bodyPr/>
                    <a:lstStyle/>
                    <a:p>
                      <a:r>
                        <a:rPr lang="en-US" dirty="0" smtClean="0"/>
                        <a:t>Prevalence</a:t>
                      </a:r>
                      <a:endParaRPr lang="en-US" dirty="0"/>
                    </a:p>
                  </a:txBody>
                  <a:tcPr/>
                </a:tc>
              </a:tr>
              <a:tr h="414221">
                <a:tc>
                  <a:txBody>
                    <a:bodyPr/>
                    <a:lstStyle/>
                    <a:p>
                      <a:pPr algn="ctr"/>
                      <a:r>
                        <a:rPr lang="en-US" dirty="0" smtClean="0"/>
                        <a:t>0</a:t>
                      </a:r>
                      <a:endParaRPr lang="en-US" dirty="0"/>
                    </a:p>
                  </a:txBody>
                  <a:tcPr/>
                </a:tc>
                <a:tc>
                  <a:txBody>
                    <a:bodyPr/>
                    <a:lstStyle/>
                    <a:p>
                      <a:pPr algn="ctr"/>
                      <a:r>
                        <a:rPr lang="en-US" dirty="0" smtClean="0"/>
                        <a:t>48%</a:t>
                      </a:r>
                      <a:endParaRPr lang="en-US" dirty="0"/>
                    </a:p>
                  </a:txBody>
                  <a:tcPr/>
                </a:tc>
              </a:tr>
              <a:tr h="414221">
                <a:tc>
                  <a:txBody>
                    <a:bodyPr/>
                    <a:lstStyle/>
                    <a:p>
                      <a:pPr algn="ctr"/>
                      <a:r>
                        <a:rPr lang="en-US" dirty="0" smtClean="0"/>
                        <a:t>1</a:t>
                      </a:r>
                      <a:endParaRPr lang="en-US" dirty="0"/>
                    </a:p>
                  </a:txBody>
                  <a:tcPr/>
                </a:tc>
                <a:tc>
                  <a:txBody>
                    <a:bodyPr/>
                    <a:lstStyle/>
                    <a:p>
                      <a:pPr algn="ctr"/>
                      <a:r>
                        <a:rPr lang="en-US" dirty="0" smtClean="0"/>
                        <a:t>25%</a:t>
                      </a:r>
                      <a:endParaRPr lang="en-US" dirty="0"/>
                    </a:p>
                  </a:txBody>
                  <a:tcPr/>
                </a:tc>
              </a:tr>
              <a:tr h="414221">
                <a:tc>
                  <a:txBody>
                    <a:bodyPr/>
                    <a:lstStyle/>
                    <a:p>
                      <a:pPr algn="ctr"/>
                      <a:r>
                        <a:rPr lang="en-US" dirty="0" smtClean="0"/>
                        <a:t>2</a:t>
                      </a:r>
                      <a:endParaRPr lang="en-US" dirty="0"/>
                    </a:p>
                  </a:txBody>
                  <a:tcPr/>
                </a:tc>
                <a:tc>
                  <a:txBody>
                    <a:bodyPr/>
                    <a:lstStyle/>
                    <a:p>
                      <a:pPr algn="ctr"/>
                      <a:r>
                        <a:rPr lang="en-US" dirty="0" smtClean="0"/>
                        <a:t>13%</a:t>
                      </a:r>
                      <a:endParaRPr lang="en-US" dirty="0"/>
                    </a:p>
                  </a:txBody>
                  <a:tcPr/>
                </a:tc>
              </a:tr>
              <a:tr h="414221">
                <a:tc>
                  <a:txBody>
                    <a:bodyPr/>
                    <a:lstStyle/>
                    <a:p>
                      <a:pPr algn="ctr"/>
                      <a:r>
                        <a:rPr lang="en-US" dirty="0" smtClean="0"/>
                        <a:t>3</a:t>
                      </a:r>
                      <a:endParaRPr lang="en-US" dirty="0"/>
                    </a:p>
                  </a:txBody>
                  <a:tcPr/>
                </a:tc>
                <a:tc>
                  <a:txBody>
                    <a:bodyPr/>
                    <a:lstStyle/>
                    <a:p>
                      <a:pPr algn="ctr"/>
                      <a:r>
                        <a:rPr lang="en-US" dirty="0" smtClean="0"/>
                        <a:t>7%</a:t>
                      </a:r>
                      <a:endParaRPr lang="en-US" dirty="0"/>
                    </a:p>
                  </a:txBody>
                  <a:tcPr/>
                </a:tc>
              </a:tr>
              <a:tr h="414221">
                <a:tc>
                  <a:txBody>
                    <a:bodyPr/>
                    <a:lstStyle/>
                    <a:p>
                      <a:pPr algn="ctr"/>
                      <a:r>
                        <a:rPr lang="en-US" dirty="0" smtClean="0"/>
                        <a:t>4</a:t>
                      </a:r>
                      <a:r>
                        <a:rPr lang="en-US" baseline="0" dirty="0" smtClean="0"/>
                        <a:t> or more</a:t>
                      </a:r>
                      <a:endParaRPr lang="en-US" dirty="0"/>
                    </a:p>
                  </a:txBody>
                  <a:tcPr/>
                </a:tc>
                <a:tc>
                  <a:txBody>
                    <a:bodyPr/>
                    <a:lstStyle/>
                    <a:p>
                      <a:pPr algn="ctr"/>
                      <a:r>
                        <a:rPr lang="en-US" dirty="0" smtClean="0"/>
                        <a:t>7%</a:t>
                      </a:r>
                      <a:endParaRPr lang="en-US" dirty="0"/>
                    </a:p>
                  </a:txBody>
                  <a:tcPr/>
                </a:tc>
              </a:tr>
            </a:tbl>
          </a:graphicData>
        </a:graphic>
      </p:graphicFrame>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166937"/>
            <a:ext cx="3011487" cy="278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1893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C871BEB-7509-4023-B2E9-CC08AA1E250E}" type="slidenum">
              <a:rPr lang="en-US" smtClean="0">
                <a:solidFill>
                  <a:prstClr val="black">
                    <a:tint val="75000"/>
                  </a:prstClr>
                </a:solidFill>
              </a:rPr>
              <a:pPr/>
              <a:t>13</a:t>
            </a:fld>
            <a:endParaRPr lang="en-US" dirty="0">
              <a:solidFill>
                <a:prstClr val="black">
                  <a:tint val="75000"/>
                </a:prstClr>
              </a:solidFill>
            </a:endParaRPr>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83338"/>
            <a:ext cx="6781800" cy="413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266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752600"/>
            <a:ext cx="8458200" cy="4343400"/>
          </a:xfrm>
        </p:spPr>
        <p:txBody>
          <a:bodyPr>
            <a:normAutofit/>
          </a:bodyPr>
          <a:lstStyle/>
          <a:p>
            <a:r>
              <a:rPr lang="en-US" sz="2200" dirty="0">
                <a:solidFill>
                  <a:srgbClr val="002D6A"/>
                </a:solidFill>
              </a:rPr>
              <a:t>Alcoholism and alcohol abuse</a:t>
            </a:r>
          </a:p>
          <a:p>
            <a:r>
              <a:rPr lang="en-US" sz="2200" dirty="0">
                <a:solidFill>
                  <a:srgbClr val="002D6A"/>
                </a:solidFill>
              </a:rPr>
              <a:t>Chronic obstructive pulmonary </a:t>
            </a:r>
            <a:endParaRPr lang="en-US" sz="2200" dirty="0" smtClean="0">
              <a:solidFill>
                <a:srgbClr val="002D6A"/>
              </a:solidFill>
            </a:endParaRPr>
          </a:p>
          <a:p>
            <a:pPr marL="0" indent="0">
              <a:buNone/>
            </a:pPr>
            <a:r>
              <a:rPr lang="en-US" sz="2200" dirty="0">
                <a:solidFill>
                  <a:srgbClr val="002D6A"/>
                </a:solidFill>
              </a:rPr>
              <a:t> </a:t>
            </a:r>
            <a:r>
              <a:rPr lang="en-US" sz="2200" dirty="0" smtClean="0">
                <a:solidFill>
                  <a:srgbClr val="002D6A"/>
                </a:solidFill>
              </a:rPr>
              <a:t>    disease</a:t>
            </a:r>
            <a:endParaRPr lang="en-US" sz="2200" dirty="0">
              <a:solidFill>
                <a:srgbClr val="002D6A"/>
              </a:solidFill>
            </a:endParaRPr>
          </a:p>
          <a:p>
            <a:r>
              <a:rPr lang="en-US" sz="2200" dirty="0">
                <a:solidFill>
                  <a:srgbClr val="002D6A"/>
                </a:solidFill>
              </a:rPr>
              <a:t>Depression</a:t>
            </a:r>
          </a:p>
          <a:p>
            <a:r>
              <a:rPr lang="en-US" sz="2200" dirty="0">
                <a:solidFill>
                  <a:srgbClr val="002D6A"/>
                </a:solidFill>
              </a:rPr>
              <a:t>Fetal death</a:t>
            </a:r>
          </a:p>
          <a:p>
            <a:r>
              <a:rPr lang="en-US" sz="2200" dirty="0">
                <a:solidFill>
                  <a:srgbClr val="002D6A"/>
                </a:solidFill>
              </a:rPr>
              <a:t>Health-related quality of life</a:t>
            </a:r>
          </a:p>
          <a:p>
            <a:r>
              <a:rPr lang="en-US" sz="2200" dirty="0">
                <a:solidFill>
                  <a:srgbClr val="002D6A"/>
                </a:solidFill>
              </a:rPr>
              <a:t>Illicit drug use</a:t>
            </a:r>
          </a:p>
          <a:p>
            <a:r>
              <a:rPr lang="en-US" sz="2200" dirty="0">
                <a:solidFill>
                  <a:srgbClr val="002D6A"/>
                </a:solidFill>
              </a:rPr>
              <a:t>Ischemic heart </a:t>
            </a:r>
            <a:r>
              <a:rPr lang="en-US" sz="2200" dirty="0" smtClean="0">
                <a:solidFill>
                  <a:srgbClr val="002D6A"/>
                </a:solidFill>
              </a:rPr>
              <a:t>disease</a:t>
            </a:r>
          </a:p>
          <a:p>
            <a:r>
              <a:rPr lang="en-US" sz="2200" dirty="0">
                <a:solidFill>
                  <a:srgbClr val="002D6A"/>
                </a:solidFill>
              </a:rPr>
              <a:t>Liver disease</a:t>
            </a:r>
          </a:p>
          <a:p>
            <a:r>
              <a:rPr lang="en-US" sz="2200" dirty="0">
                <a:solidFill>
                  <a:srgbClr val="002D6A"/>
                </a:solidFill>
              </a:rPr>
              <a:t>Risk for intimate partner violence</a:t>
            </a:r>
          </a:p>
          <a:p>
            <a:endParaRPr lang="en-US" sz="2200" dirty="0">
              <a:solidFill>
                <a:srgbClr val="002D6A"/>
              </a:solidFill>
            </a:endParaRPr>
          </a:p>
          <a:p>
            <a:pPr marL="0" indent="0">
              <a:buNone/>
            </a:pPr>
            <a:endParaRPr lang="en-US" dirty="0"/>
          </a:p>
        </p:txBody>
      </p:sp>
      <p:sp>
        <p:nvSpPr>
          <p:cNvPr id="3" name="Title 2"/>
          <p:cNvSpPr>
            <a:spLocks noGrp="1"/>
          </p:cNvSpPr>
          <p:nvPr>
            <p:ph type="title"/>
          </p:nvPr>
        </p:nvSpPr>
        <p:spPr/>
        <p:txBody>
          <a:bodyPr>
            <a:noAutofit/>
          </a:bodyPr>
          <a:lstStyle/>
          <a:p>
            <a:r>
              <a:rPr lang="en-US" sz="3600" dirty="0" smtClean="0"/>
              <a:t>Health risks Associated with High ACE Scores</a:t>
            </a:r>
            <a:endParaRPr lang="en-US" sz="3600" dirty="0"/>
          </a:p>
        </p:txBody>
      </p:sp>
      <p:sp>
        <p:nvSpPr>
          <p:cNvPr id="6" name="Content Placeholder 5"/>
          <p:cNvSpPr>
            <a:spLocks noGrp="1"/>
          </p:cNvSpPr>
          <p:nvPr>
            <p:ph sz="half" idx="4294967295"/>
          </p:nvPr>
        </p:nvSpPr>
        <p:spPr>
          <a:xfrm>
            <a:off x="5105400" y="1981200"/>
            <a:ext cx="4038600" cy="4525963"/>
          </a:xfrm>
          <a:prstGeom prst="rect">
            <a:avLst/>
          </a:prstGeom>
        </p:spPr>
        <p:txBody>
          <a:bodyPr>
            <a:normAutofit/>
          </a:bodyPr>
          <a:lstStyle/>
          <a:p>
            <a:r>
              <a:rPr lang="en-US" sz="2200" dirty="0" smtClean="0">
                <a:solidFill>
                  <a:srgbClr val="002D6A"/>
                </a:solidFill>
              </a:rPr>
              <a:t>Multiple </a:t>
            </a:r>
            <a:r>
              <a:rPr lang="en-US" sz="2200" dirty="0">
                <a:solidFill>
                  <a:srgbClr val="002D6A"/>
                </a:solidFill>
              </a:rPr>
              <a:t>sexual partners</a:t>
            </a:r>
          </a:p>
          <a:p>
            <a:r>
              <a:rPr lang="en-US" sz="2200" dirty="0">
                <a:solidFill>
                  <a:srgbClr val="002D6A"/>
                </a:solidFill>
              </a:rPr>
              <a:t>Sexually transmitted </a:t>
            </a:r>
            <a:r>
              <a:rPr lang="en-US" sz="2200" dirty="0" smtClean="0">
                <a:solidFill>
                  <a:srgbClr val="002D6A"/>
                </a:solidFill>
              </a:rPr>
              <a:t>infections</a:t>
            </a:r>
            <a:endParaRPr lang="en-US" sz="2200" dirty="0">
              <a:solidFill>
                <a:srgbClr val="002D6A"/>
              </a:solidFill>
            </a:endParaRPr>
          </a:p>
          <a:p>
            <a:r>
              <a:rPr lang="en-US" sz="2200" dirty="0">
                <a:solidFill>
                  <a:srgbClr val="002D6A"/>
                </a:solidFill>
              </a:rPr>
              <a:t>Smoking</a:t>
            </a:r>
          </a:p>
          <a:p>
            <a:r>
              <a:rPr lang="en-US" sz="2200" dirty="0">
                <a:solidFill>
                  <a:srgbClr val="002D6A"/>
                </a:solidFill>
              </a:rPr>
              <a:t>Suicide attempts</a:t>
            </a:r>
          </a:p>
          <a:p>
            <a:r>
              <a:rPr lang="en-US" sz="2200" dirty="0">
                <a:solidFill>
                  <a:srgbClr val="002D6A"/>
                </a:solidFill>
              </a:rPr>
              <a:t>Unintended pregnancies</a:t>
            </a:r>
          </a:p>
          <a:p>
            <a:r>
              <a:rPr lang="en-US" sz="2200" dirty="0">
                <a:solidFill>
                  <a:srgbClr val="002D6A"/>
                </a:solidFill>
              </a:rPr>
              <a:t>Early initiation of smoking</a:t>
            </a:r>
          </a:p>
          <a:p>
            <a:r>
              <a:rPr lang="en-US" sz="2200" dirty="0">
                <a:solidFill>
                  <a:srgbClr val="002D6A"/>
                </a:solidFill>
              </a:rPr>
              <a:t>Early initiation of sexual activity</a:t>
            </a:r>
          </a:p>
          <a:p>
            <a:r>
              <a:rPr lang="en-US" sz="2200" dirty="0">
                <a:solidFill>
                  <a:srgbClr val="002D6A"/>
                </a:solidFill>
              </a:rPr>
              <a:t>Adolescent pregnancy</a:t>
            </a:r>
          </a:p>
          <a:p>
            <a:endParaRPr lang="en-US" dirty="0"/>
          </a:p>
        </p:txBody>
      </p:sp>
    </p:spTree>
    <p:extLst>
      <p:ext uri="{BB962C8B-B14F-4D97-AF65-F5344CB8AC3E}">
        <p14:creationId xmlns:p14="http://schemas.microsoft.com/office/powerpoint/2010/main" val="1390673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905000"/>
            <a:ext cx="7543800" cy="3505200"/>
          </a:xfrm>
        </p:spPr>
        <p:txBody>
          <a:bodyPr numCol="2"/>
          <a:lstStyle/>
          <a:p>
            <a:r>
              <a:rPr lang="en-US" sz="2200" dirty="0" smtClean="0">
                <a:solidFill>
                  <a:srgbClr val="002D6A"/>
                </a:solidFill>
              </a:rPr>
              <a:t>Smoking</a:t>
            </a:r>
          </a:p>
          <a:p>
            <a:r>
              <a:rPr lang="en-US" sz="2200" dirty="0" smtClean="0">
                <a:solidFill>
                  <a:srgbClr val="002D6A"/>
                </a:solidFill>
              </a:rPr>
              <a:t>Severe Obesity</a:t>
            </a:r>
          </a:p>
          <a:p>
            <a:r>
              <a:rPr lang="en-US" sz="2200" dirty="0" smtClean="0">
                <a:solidFill>
                  <a:srgbClr val="002D6A"/>
                </a:solidFill>
              </a:rPr>
              <a:t>Physical Inactivity</a:t>
            </a:r>
            <a:endParaRPr lang="en-US" sz="2200" dirty="0">
              <a:solidFill>
                <a:srgbClr val="002D6A"/>
              </a:solidFill>
            </a:endParaRPr>
          </a:p>
          <a:p>
            <a:r>
              <a:rPr lang="en-US" sz="2200" dirty="0" smtClean="0">
                <a:solidFill>
                  <a:srgbClr val="002D6A"/>
                </a:solidFill>
              </a:rPr>
              <a:t>Depression</a:t>
            </a:r>
          </a:p>
          <a:p>
            <a:r>
              <a:rPr lang="en-US" sz="2200" dirty="0" smtClean="0">
                <a:solidFill>
                  <a:srgbClr val="002D6A"/>
                </a:solidFill>
              </a:rPr>
              <a:t>Suicide Attempt</a:t>
            </a:r>
          </a:p>
          <a:p>
            <a:r>
              <a:rPr lang="en-US" sz="2200" dirty="0" smtClean="0">
                <a:solidFill>
                  <a:srgbClr val="002D6A"/>
                </a:solidFill>
              </a:rPr>
              <a:t>Alcoholism</a:t>
            </a:r>
          </a:p>
          <a:p>
            <a:r>
              <a:rPr lang="en-US" sz="2200" dirty="0" smtClean="0">
                <a:solidFill>
                  <a:srgbClr val="002D6A"/>
                </a:solidFill>
              </a:rPr>
              <a:t>Illicit Drug Use</a:t>
            </a:r>
          </a:p>
          <a:p>
            <a:r>
              <a:rPr lang="en-US" sz="2200" dirty="0" smtClean="0">
                <a:solidFill>
                  <a:srgbClr val="002D6A"/>
                </a:solidFill>
              </a:rPr>
              <a:t>Injected Drug Use </a:t>
            </a:r>
            <a:endParaRPr lang="en-US" sz="2200" dirty="0">
              <a:solidFill>
                <a:srgbClr val="002D6A"/>
              </a:solidFill>
            </a:endParaRPr>
          </a:p>
          <a:p>
            <a:r>
              <a:rPr lang="en-US" sz="2200" dirty="0">
                <a:solidFill>
                  <a:srgbClr val="002D6A"/>
                </a:solidFill>
              </a:rPr>
              <a:t>50+ </a:t>
            </a:r>
            <a:r>
              <a:rPr lang="en-US" sz="2200" dirty="0" smtClean="0">
                <a:solidFill>
                  <a:srgbClr val="002D6A"/>
                </a:solidFill>
              </a:rPr>
              <a:t>Sexual </a:t>
            </a:r>
            <a:r>
              <a:rPr lang="en-US" sz="2200" dirty="0">
                <a:solidFill>
                  <a:srgbClr val="002D6A"/>
                </a:solidFill>
              </a:rPr>
              <a:t>P</a:t>
            </a:r>
            <a:r>
              <a:rPr lang="en-US" sz="2200" dirty="0" smtClean="0">
                <a:solidFill>
                  <a:srgbClr val="002D6A"/>
                </a:solidFill>
              </a:rPr>
              <a:t>artners</a:t>
            </a:r>
          </a:p>
          <a:p>
            <a:r>
              <a:rPr lang="en-US" sz="2200" dirty="0" smtClean="0">
                <a:solidFill>
                  <a:srgbClr val="002D6A"/>
                </a:solidFill>
              </a:rPr>
              <a:t>History </a:t>
            </a:r>
            <a:r>
              <a:rPr lang="en-US" sz="2200" dirty="0">
                <a:solidFill>
                  <a:srgbClr val="002D6A"/>
                </a:solidFill>
              </a:rPr>
              <a:t>of  </a:t>
            </a:r>
            <a:r>
              <a:rPr lang="en-US" sz="2200" dirty="0" smtClean="0">
                <a:solidFill>
                  <a:srgbClr val="002D6A"/>
                </a:solidFill>
              </a:rPr>
              <a:t>STDs</a:t>
            </a:r>
            <a:endParaRPr lang="en-US" sz="2200" dirty="0">
              <a:solidFill>
                <a:srgbClr val="002D6A"/>
              </a:solidFill>
            </a:endParaRPr>
          </a:p>
        </p:txBody>
      </p:sp>
      <p:sp>
        <p:nvSpPr>
          <p:cNvPr id="2" name="Title 1"/>
          <p:cNvSpPr>
            <a:spLocks noGrp="1"/>
          </p:cNvSpPr>
          <p:nvPr>
            <p:ph type="title"/>
          </p:nvPr>
        </p:nvSpPr>
        <p:spPr/>
        <p:txBody>
          <a:bodyPr/>
          <a:lstStyle/>
          <a:p>
            <a:r>
              <a:rPr lang="en-US" sz="3600" dirty="0" smtClean="0"/>
              <a:t>ACE and Top Ten Health Risks in U.S</a:t>
            </a:r>
            <a:r>
              <a:rPr lang="en-US" dirty="0" smtClean="0"/>
              <a:t>.</a:t>
            </a:r>
            <a:endParaRPr lang="en-US" dirty="0"/>
          </a:p>
        </p:txBody>
      </p:sp>
    </p:spTree>
    <p:extLst>
      <p:ext uri="{BB962C8B-B14F-4D97-AF65-F5344CB8AC3E}">
        <p14:creationId xmlns:p14="http://schemas.microsoft.com/office/powerpoint/2010/main" val="347154862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C871BEB-7509-4023-B2E9-CC08AA1E250E}" type="slidenum">
              <a:rPr lang="en-US" smtClean="0"/>
              <a:t>16</a:t>
            </a:fld>
            <a:endParaRPr lang="en-US" dirty="0"/>
          </a:p>
        </p:txBody>
      </p:sp>
      <p:sp>
        <p:nvSpPr>
          <p:cNvPr id="2" name="Title 1"/>
          <p:cNvSpPr>
            <a:spLocks noGrp="1"/>
          </p:cNvSpPr>
          <p:nvPr>
            <p:ph type="title"/>
          </p:nvPr>
        </p:nvSpPr>
        <p:spPr/>
        <p:txBody>
          <a:bodyPr>
            <a:normAutofit fontScale="90000"/>
          </a:bodyPr>
          <a:lstStyle/>
          <a:p>
            <a:r>
              <a:rPr lang="en-US" dirty="0" smtClean="0"/>
              <a:t>ACE Scores and Ischemic Heart Disease</a:t>
            </a: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76400"/>
            <a:ext cx="5334000" cy="4093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16798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057400"/>
            <a:ext cx="4724400" cy="2672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z="3600" dirty="0" smtClean="0"/>
              <a:t>ACE Scores and Smoking Rates</a:t>
            </a:r>
            <a:r>
              <a:rPr lang="en-US" dirty="0" smtClean="0"/>
              <a:t/>
            </a:r>
            <a:br>
              <a:rPr lang="en-US" dirty="0" smtClean="0"/>
            </a:br>
            <a:endParaRPr lang="en-US" dirty="0"/>
          </a:p>
        </p:txBody>
      </p:sp>
    </p:spTree>
    <p:extLst>
      <p:ext uri="{BB962C8B-B14F-4D97-AF65-F5344CB8AC3E}">
        <p14:creationId xmlns:p14="http://schemas.microsoft.com/office/powerpoint/2010/main" val="35046440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9" name="Object 3">
            <a:hlinkClick r:id="" action="ppaction://ole?verb=0"/>
          </p:cNvPr>
          <p:cNvGraphicFramePr>
            <a:graphicFrameLocks/>
          </p:cNvGraphicFramePr>
          <p:nvPr>
            <p:extLst>
              <p:ext uri="{D42A27DB-BD31-4B8C-83A1-F6EECF244321}">
                <p14:modId xmlns:p14="http://schemas.microsoft.com/office/powerpoint/2010/main" val="2818134667"/>
              </p:ext>
            </p:extLst>
          </p:nvPr>
        </p:nvGraphicFramePr>
        <p:xfrm>
          <a:off x="1828800" y="2057400"/>
          <a:ext cx="6225209" cy="3276600"/>
        </p:xfrm>
        <a:graphic>
          <a:graphicData uri="http://schemas.openxmlformats.org/presentationml/2006/ole">
            <mc:AlternateContent xmlns:mc="http://schemas.openxmlformats.org/markup-compatibility/2006">
              <mc:Choice xmlns:v="urn:schemas-microsoft-com:vml" Requires="v">
                <p:oleObj spid="_x0000_s1032" name="Chart" r:id="rId4" imgW="9982335" imgH="5048366" progId="MSGraph.Chart.8">
                  <p:embed followColorScheme="full"/>
                </p:oleObj>
              </mc:Choice>
              <mc:Fallback>
                <p:oleObj name="Chart" r:id="rId4" imgW="9982335" imgH="5048366" progId="MSGraph.Chart.8">
                  <p:embed followColorScheme="full"/>
                  <p:pic>
                    <p:nvPicPr>
                      <p:cNvPr id="0" name=""/>
                      <p:cNvPicPr>
                        <a:picLocks noChangeArrowheads="1"/>
                      </p:cNvPicPr>
                      <p:nvPr/>
                    </p:nvPicPr>
                    <p:blipFill>
                      <a:blip r:embed="rId5"/>
                      <a:srcRect/>
                      <a:stretch>
                        <a:fillRect/>
                      </a:stretch>
                    </p:blipFill>
                    <p:spPr bwMode="auto">
                      <a:xfrm>
                        <a:off x="1828800" y="2057400"/>
                        <a:ext cx="6225209" cy="3276600"/>
                      </a:xfrm>
                      <a:prstGeom prst="rect">
                        <a:avLst/>
                      </a:prstGeom>
                      <a:solidFill>
                        <a:schemeClr val="accent3"/>
                      </a:solidFill>
                      <a:ln>
                        <a:solidFill>
                          <a:schemeClr val="bg1"/>
                        </a:solidFill>
                      </a:ln>
                      <a:effectLst/>
                    </p:spPr>
                  </p:pic>
                </p:oleObj>
              </mc:Fallback>
            </mc:AlternateContent>
          </a:graphicData>
        </a:graphic>
      </p:graphicFrame>
      <p:sp>
        <p:nvSpPr>
          <p:cNvPr id="2" name="Title 1"/>
          <p:cNvSpPr>
            <a:spLocks noGrp="1"/>
          </p:cNvSpPr>
          <p:nvPr>
            <p:ph type="title"/>
          </p:nvPr>
        </p:nvSpPr>
        <p:spPr/>
        <p:txBody>
          <a:bodyPr/>
          <a:lstStyle/>
          <a:p>
            <a:r>
              <a:rPr lang="en-US" sz="3600" dirty="0" smtClean="0"/>
              <a:t>ACE Scores and Smoking Rates</a:t>
            </a:r>
            <a:endParaRPr lang="en-US" sz="3600" dirty="0"/>
          </a:p>
        </p:txBody>
      </p:sp>
    </p:spTree>
    <p:extLst>
      <p:ext uri="{BB962C8B-B14F-4D97-AF65-F5344CB8AC3E}">
        <p14:creationId xmlns:p14="http://schemas.microsoft.com/office/powerpoint/2010/main" val="83700947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7" name="Object 3">
            <a:hlinkClick r:id="" action="ppaction://ole?verb=0"/>
          </p:cNvPr>
          <p:cNvGraphicFramePr>
            <a:graphicFrameLocks/>
          </p:cNvGraphicFramePr>
          <p:nvPr>
            <p:extLst>
              <p:ext uri="{D42A27DB-BD31-4B8C-83A1-F6EECF244321}">
                <p14:modId xmlns:p14="http://schemas.microsoft.com/office/powerpoint/2010/main" val="465942709"/>
              </p:ext>
            </p:extLst>
          </p:nvPr>
        </p:nvGraphicFramePr>
        <p:xfrm>
          <a:off x="1749287" y="1676400"/>
          <a:ext cx="5946913" cy="4038600"/>
        </p:xfrm>
        <a:graphic>
          <a:graphicData uri="http://schemas.openxmlformats.org/presentationml/2006/ole">
            <mc:AlternateContent xmlns:mc="http://schemas.openxmlformats.org/markup-compatibility/2006">
              <mc:Choice xmlns:v="urn:schemas-microsoft-com:vml" Requires="v">
                <p:oleObj spid="_x0000_s2056" name="Chart" r:id="rId4" imgW="7210543" imgH="4705234" progId="MSGraph.Chart.8">
                  <p:embed followColorScheme="full"/>
                </p:oleObj>
              </mc:Choice>
              <mc:Fallback>
                <p:oleObj name="Chart" r:id="rId4" imgW="7210543" imgH="4705234" progId="MSGraph.Chart.8">
                  <p:embed followColorScheme="full"/>
                  <p:pic>
                    <p:nvPicPr>
                      <p:cNvPr id="0" name=""/>
                      <p:cNvPicPr>
                        <a:picLocks noChangeArrowheads="1"/>
                      </p:cNvPicPr>
                      <p:nvPr/>
                    </p:nvPicPr>
                    <p:blipFill>
                      <a:blip r:embed="rId5"/>
                      <a:srcRect/>
                      <a:stretch>
                        <a:fillRect/>
                      </a:stretch>
                    </p:blipFill>
                    <p:spPr bwMode="auto">
                      <a:xfrm>
                        <a:off x="1749287" y="1676400"/>
                        <a:ext cx="5946913" cy="4038600"/>
                      </a:xfrm>
                      <a:prstGeom prst="rect">
                        <a:avLst/>
                      </a:prstGeom>
                      <a:solidFill>
                        <a:schemeClr val="accent3"/>
                      </a:solidFill>
                      <a:ln>
                        <a:noFill/>
                      </a:ln>
                      <a:effectLst/>
                    </p:spPr>
                  </p:pic>
                </p:oleObj>
              </mc:Fallback>
            </mc:AlternateContent>
          </a:graphicData>
        </a:graphic>
      </p:graphicFrame>
      <p:sp>
        <p:nvSpPr>
          <p:cNvPr id="2" name="Title 1"/>
          <p:cNvSpPr>
            <a:spLocks noGrp="1"/>
          </p:cNvSpPr>
          <p:nvPr>
            <p:ph type="title"/>
          </p:nvPr>
        </p:nvSpPr>
        <p:spPr/>
        <p:txBody>
          <a:bodyPr/>
          <a:lstStyle/>
          <a:p>
            <a:r>
              <a:rPr lang="en-US" sz="3600" dirty="0" smtClean="0"/>
              <a:t>ACE Scores, Smoking and COPD</a:t>
            </a:r>
            <a:endParaRPr lang="en-US" sz="3600" dirty="0"/>
          </a:p>
        </p:txBody>
      </p:sp>
    </p:spTree>
    <p:extLst>
      <p:ext uri="{BB962C8B-B14F-4D97-AF65-F5344CB8AC3E}">
        <p14:creationId xmlns:p14="http://schemas.microsoft.com/office/powerpoint/2010/main" val="76738136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09600"/>
            <a:ext cx="7162800" cy="762000"/>
          </a:xfrm>
        </p:spPr>
        <p:txBody>
          <a:bodyPr>
            <a:noAutofit/>
          </a:bodyPr>
          <a:lstStyle/>
          <a:p>
            <a:r>
              <a:rPr lang="en-US" sz="3200" dirty="0" smtClean="0"/>
              <a:t>The Adverse Childhood </a:t>
            </a:r>
            <a:br>
              <a:rPr lang="en-US" sz="3200" dirty="0" smtClean="0"/>
            </a:br>
            <a:r>
              <a:rPr lang="en-US" sz="3200" dirty="0" smtClean="0"/>
              <a:t>Experiences (ACE) Study </a:t>
            </a:r>
            <a:endParaRPr lang="en-US" sz="3200" dirty="0"/>
          </a:p>
        </p:txBody>
      </p:sp>
      <p:sp>
        <p:nvSpPr>
          <p:cNvPr id="8" name="Subtitle 7"/>
          <p:cNvSpPr>
            <a:spLocks noGrp="1"/>
          </p:cNvSpPr>
          <p:nvPr>
            <p:ph idx="1"/>
          </p:nvPr>
        </p:nvSpPr>
        <p:spPr>
          <a:xfrm>
            <a:off x="1295400" y="2209800"/>
            <a:ext cx="6400800" cy="3505200"/>
          </a:xfrm>
        </p:spPr>
        <p:txBody>
          <a:bodyPr>
            <a:normAutofit fontScale="92500" lnSpcReduction="10000"/>
          </a:bodyPr>
          <a:lstStyle/>
          <a:p>
            <a:pPr marL="0" indent="0" algn="l">
              <a:buNone/>
            </a:pPr>
            <a:r>
              <a:rPr lang="en-US" sz="2600" i="0" dirty="0" smtClean="0">
                <a:solidFill>
                  <a:srgbClr val="002D6A"/>
                </a:solidFill>
              </a:rPr>
              <a:t>The largest study of its kind ever done to examine the health and social effects of adverse childhood experiences over the lifespan (18,000 participants) </a:t>
            </a:r>
          </a:p>
          <a:p>
            <a:pPr marL="0" indent="0" algn="l">
              <a:buNone/>
            </a:pPr>
            <a:endParaRPr lang="en-US" sz="2600" dirty="0">
              <a:solidFill>
                <a:srgbClr val="002D6A"/>
              </a:solidFill>
            </a:endParaRPr>
          </a:p>
          <a:p>
            <a:pPr marL="0" indent="0">
              <a:buNone/>
            </a:pPr>
            <a:r>
              <a:rPr lang="en-US" sz="2600" dirty="0">
                <a:solidFill>
                  <a:srgbClr val="002D6A"/>
                </a:solidFill>
              </a:rPr>
              <a:t>The ACE study is ongoing collaborative research between the Centers for Disease Control and Prevention in Atlanta, GA and Kaiser Permanente in San Diego, CA.</a:t>
            </a:r>
          </a:p>
          <a:p>
            <a:pPr marL="0" indent="0" algn="l">
              <a:buNone/>
            </a:pPr>
            <a:endParaRPr lang="en-US" sz="2000" i="0" dirty="0">
              <a:solidFill>
                <a:srgbClr val="002D6A"/>
              </a:solidFill>
            </a:endParaRPr>
          </a:p>
        </p:txBody>
      </p:sp>
    </p:spTree>
    <p:extLst>
      <p:ext uri="{BB962C8B-B14F-4D97-AF65-F5344CB8AC3E}">
        <p14:creationId xmlns:p14="http://schemas.microsoft.com/office/powerpoint/2010/main" val="26398040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2200" dirty="0">
                <a:solidFill>
                  <a:srgbClr val="002D6A"/>
                </a:solidFill>
              </a:rPr>
              <a:t>The Weight </a:t>
            </a:r>
            <a:r>
              <a:rPr lang="en-US" sz="2200" dirty="0" smtClean="0">
                <a:solidFill>
                  <a:srgbClr val="002D6A"/>
                </a:solidFill>
              </a:rPr>
              <a:t>Program - </a:t>
            </a:r>
            <a:r>
              <a:rPr lang="en-US" sz="2200" dirty="0">
                <a:solidFill>
                  <a:srgbClr val="002D6A"/>
                </a:solidFill>
              </a:rPr>
              <a:t>exploring reasons underlying the high prevalence of patients inexplicably fleeing their own success </a:t>
            </a:r>
          </a:p>
          <a:p>
            <a:r>
              <a:rPr lang="en-US" sz="2200" dirty="0">
                <a:solidFill>
                  <a:srgbClr val="002D6A"/>
                </a:solidFill>
              </a:rPr>
              <a:t>Recognizing that weight loss is often sexually or physically threatening </a:t>
            </a:r>
          </a:p>
          <a:p>
            <a:r>
              <a:rPr lang="en-US" sz="2200" dirty="0">
                <a:solidFill>
                  <a:srgbClr val="002D6A"/>
                </a:solidFill>
              </a:rPr>
              <a:t>More public health problems  like obesity were also unconscious, or occasionally conscious, compensatory behaviors </a:t>
            </a:r>
          </a:p>
          <a:p>
            <a:r>
              <a:rPr lang="en-US" sz="2200" dirty="0">
                <a:solidFill>
                  <a:srgbClr val="002D6A"/>
                </a:solidFill>
              </a:rPr>
              <a:t>Put in place as solutions to problems dating back to the earliest years but hidden by time, </a:t>
            </a:r>
            <a:r>
              <a:rPr lang="en-US" sz="2200" dirty="0" smtClean="0">
                <a:solidFill>
                  <a:srgbClr val="002D6A"/>
                </a:solidFill>
              </a:rPr>
              <a:t>by shame</a:t>
            </a:r>
            <a:r>
              <a:rPr lang="en-US" sz="2200" dirty="0">
                <a:solidFill>
                  <a:srgbClr val="002D6A"/>
                </a:solidFill>
              </a:rPr>
              <a:t>, </a:t>
            </a:r>
            <a:r>
              <a:rPr lang="en-US" sz="2200" dirty="0" smtClean="0">
                <a:solidFill>
                  <a:srgbClr val="002D6A"/>
                </a:solidFill>
              </a:rPr>
              <a:t> </a:t>
            </a:r>
            <a:r>
              <a:rPr lang="en-US" sz="2200" dirty="0">
                <a:solidFill>
                  <a:srgbClr val="002D6A"/>
                </a:solidFill>
              </a:rPr>
              <a:t>secrecy, and </a:t>
            </a:r>
            <a:r>
              <a:rPr lang="en-US" sz="2200" dirty="0" smtClean="0">
                <a:solidFill>
                  <a:srgbClr val="002D6A"/>
                </a:solidFill>
              </a:rPr>
              <a:t>social </a:t>
            </a:r>
            <a:r>
              <a:rPr lang="en-US" sz="2200" dirty="0">
                <a:solidFill>
                  <a:srgbClr val="002D6A"/>
                </a:solidFill>
              </a:rPr>
              <a:t>taboos</a:t>
            </a:r>
          </a:p>
          <a:p>
            <a:endParaRPr lang="en-US" sz="2200" dirty="0">
              <a:solidFill>
                <a:srgbClr val="002D6A"/>
              </a:solidFill>
            </a:endParaRPr>
          </a:p>
        </p:txBody>
      </p:sp>
      <p:sp>
        <p:nvSpPr>
          <p:cNvPr id="2" name="Slide Number Placeholder 1"/>
          <p:cNvSpPr>
            <a:spLocks noGrp="1"/>
          </p:cNvSpPr>
          <p:nvPr>
            <p:ph type="sldNum" sz="quarter" idx="12"/>
          </p:nvPr>
        </p:nvSpPr>
        <p:spPr/>
        <p:txBody>
          <a:bodyPr/>
          <a:lstStyle/>
          <a:p>
            <a:fld id="{1C871BEB-7509-4023-B2E9-CC08AA1E250E}" type="slidenum">
              <a:rPr lang="en-US" smtClean="0"/>
              <a:t>20</a:t>
            </a:fld>
            <a:endParaRPr lang="en-US" dirty="0"/>
          </a:p>
        </p:txBody>
      </p:sp>
      <p:sp>
        <p:nvSpPr>
          <p:cNvPr id="3" name="Title 2"/>
          <p:cNvSpPr>
            <a:spLocks noGrp="1"/>
          </p:cNvSpPr>
          <p:nvPr>
            <p:ph type="title"/>
          </p:nvPr>
        </p:nvSpPr>
        <p:spPr/>
        <p:txBody>
          <a:bodyPr/>
          <a:lstStyle/>
          <a:p>
            <a:r>
              <a:rPr lang="en-US" sz="3600" dirty="0" smtClean="0"/>
              <a:t>ACE and The Weight Program</a:t>
            </a:r>
            <a:endParaRPr lang="en-US" sz="3600" dirty="0"/>
          </a:p>
        </p:txBody>
      </p:sp>
    </p:spTree>
    <p:extLst>
      <p:ext uri="{BB962C8B-B14F-4D97-AF65-F5344CB8AC3E}">
        <p14:creationId xmlns:p14="http://schemas.microsoft.com/office/powerpoint/2010/main" val="14003638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676400"/>
            <a:ext cx="8458200" cy="4343400"/>
          </a:xfrm>
        </p:spPr>
        <p:txBody>
          <a:bodyPr/>
          <a:lstStyle/>
          <a:p>
            <a:r>
              <a:rPr lang="en-US" sz="2400" dirty="0">
                <a:solidFill>
                  <a:srgbClr val="002060"/>
                </a:solidFill>
              </a:rPr>
              <a:t>Some say depression is </a:t>
            </a:r>
            <a:r>
              <a:rPr lang="en-US" sz="2400" dirty="0" smtClean="0">
                <a:solidFill>
                  <a:srgbClr val="002060"/>
                </a:solidFill>
              </a:rPr>
              <a:t>genetic</a:t>
            </a:r>
          </a:p>
          <a:p>
            <a:r>
              <a:rPr lang="en-US" sz="2400" dirty="0" smtClean="0">
                <a:solidFill>
                  <a:srgbClr val="002060"/>
                </a:solidFill>
              </a:rPr>
              <a:t>Some </a:t>
            </a:r>
            <a:r>
              <a:rPr lang="en-US" sz="2400" dirty="0">
                <a:solidFill>
                  <a:srgbClr val="002060"/>
                </a:solidFill>
              </a:rPr>
              <a:t>say depression is due to a chemical </a:t>
            </a:r>
            <a:r>
              <a:rPr lang="en-US" sz="2400" dirty="0" smtClean="0">
                <a:solidFill>
                  <a:srgbClr val="002060"/>
                </a:solidFill>
              </a:rPr>
              <a:t>imbalance</a:t>
            </a:r>
          </a:p>
          <a:p>
            <a:r>
              <a:rPr lang="en-US" sz="2400" dirty="0">
                <a:solidFill>
                  <a:srgbClr val="002060"/>
                </a:solidFill>
              </a:rPr>
              <a:t>Might depression be a normal response to</a:t>
            </a:r>
            <a:br>
              <a:rPr lang="en-US" sz="2400" dirty="0">
                <a:solidFill>
                  <a:srgbClr val="002060"/>
                </a:solidFill>
              </a:rPr>
            </a:br>
            <a:r>
              <a:rPr lang="en-US" sz="2400" dirty="0">
                <a:solidFill>
                  <a:srgbClr val="002060"/>
                </a:solidFill>
              </a:rPr>
              <a:t>abnormal life </a:t>
            </a:r>
            <a:r>
              <a:rPr lang="en-US" sz="2400" dirty="0" smtClean="0">
                <a:solidFill>
                  <a:srgbClr val="002060"/>
                </a:solidFill>
              </a:rPr>
              <a:t>experiences</a:t>
            </a:r>
          </a:p>
          <a:p>
            <a:pPr marL="0" indent="0">
              <a:buNone/>
            </a:pPr>
            <a:endParaRPr lang="en-US" sz="2400" dirty="0"/>
          </a:p>
        </p:txBody>
      </p:sp>
      <p:sp>
        <p:nvSpPr>
          <p:cNvPr id="3" name="Slide Number Placeholder 2"/>
          <p:cNvSpPr>
            <a:spLocks noGrp="1"/>
          </p:cNvSpPr>
          <p:nvPr>
            <p:ph type="sldNum" sz="quarter" idx="12"/>
          </p:nvPr>
        </p:nvSpPr>
        <p:spPr/>
        <p:txBody>
          <a:bodyPr/>
          <a:lstStyle/>
          <a:p>
            <a:fld id="{1C871BEB-7509-4023-B2E9-CC08AA1E250E}" type="slidenum">
              <a:rPr lang="en-US" smtClean="0"/>
              <a:t>21</a:t>
            </a:fld>
            <a:endParaRPr lang="en-US" dirty="0"/>
          </a:p>
        </p:txBody>
      </p:sp>
      <p:sp>
        <p:nvSpPr>
          <p:cNvPr id="4" name="Title 3"/>
          <p:cNvSpPr>
            <a:spLocks noGrp="1"/>
          </p:cNvSpPr>
          <p:nvPr>
            <p:ph type="title"/>
          </p:nvPr>
        </p:nvSpPr>
        <p:spPr/>
        <p:txBody>
          <a:bodyPr/>
          <a:lstStyle/>
          <a:p>
            <a:r>
              <a:rPr lang="en-US" sz="3600" dirty="0" smtClean="0"/>
              <a:t>ACE and Depression</a:t>
            </a:r>
            <a:endParaRPr lang="en-US" sz="3600"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581400"/>
            <a:ext cx="2976580" cy="2201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158481"/>
            <a:ext cx="1524000" cy="2632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09826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7" name="Object 3">
            <a:hlinkClick r:id="" action="ppaction://ole?verb=0"/>
          </p:cNvPr>
          <p:cNvGraphicFramePr>
            <a:graphicFrameLocks/>
          </p:cNvGraphicFramePr>
          <p:nvPr>
            <p:extLst>
              <p:ext uri="{D42A27DB-BD31-4B8C-83A1-F6EECF244321}">
                <p14:modId xmlns:p14="http://schemas.microsoft.com/office/powerpoint/2010/main" val="1931664027"/>
              </p:ext>
            </p:extLst>
          </p:nvPr>
        </p:nvGraphicFramePr>
        <p:xfrm>
          <a:off x="1600200" y="1828800"/>
          <a:ext cx="6248400" cy="3797305"/>
        </p:xfrm>
        <a:graphic>
          <a:graphicData uri="http://schemas.openxmlformats.org/presentationml/2006/ole">
            <mc:AlternateContent xmlns:mc="http://schemas.openxmlformats.org/markup-compatibility/2006">
              <mc:Choice xmlns:v="urn:schemas-microsoft-com:vml" Requires="v">
                <p:oleObj spid="_x0000_s3080" name="Chart" r:id="rId4" imgW="8743984" imgH="4114884" progId="MSGraph.Chart.8">
                  <p:embed followColorScheme="full"/>
                </p:oleObj>
              </mc:Choice>
              <mc:Fallback>
                <p:oleObj name="Chart" r:id="rId4" imgW="8743984" imgH="4114884" progId="MSGraph.Chart.8">
                  <p:embed followColorScheme="full"/>
                  <p:pic>
                    <p:nvPicPr>
                      <p:cNvPr id="0" name=""/>
                      <p:cNvPicPr>
                        <a:picLocks noChangeArrowheads="1"/>
                      </p:cNvPicPr>
                      <p:nvPr/>
                    </p:nvPicPr>
                    <p:blipFill>
                      <a:blip r:embed="rId5"/>
                      <a:srcRect/>
                      <a:stretch>
                        <a:fillRect/>
                      </a:stretch>
                    </p:blipFill>
                    <p:spPr bwMode="auto">
                      <a:xfrm>
                        <a:off x="1600200" y="1828800"/>
                        <a:ext cx="6248400" cy="3797305"/>
                      </a:xfrm>
                      <a:prstGeom prst="rect">
                        <a:avLst/>
                      </a:prstGeom>
                      <a:solidFill>
                        <a:schemeClr val="accent3"/>
                      </a:solidFill>
                      <a:ln>
                        <a:noFill/>
                      </a:ln>
                      <a:effectLst/>
                    </p:spPr>
                  </p:pic>
                </p:oleObj>
              </mc:Fallback>
            </mc:AlternateContent>
          </a:graphicData>
        </a:graphic>
      </p:graphicFrame>
      <p:sp>
        <p:nvSpPr>
          <p:cNvPr id="2" name="Title 1"/>
          <p:cNvSpPr>
            <a:spLocks noGrp="1"/>
          </p:cNvSpPr>
          <p:nvPr>
            <p:ph type="title"/>
          </p:nvPr>
        </p:nvSpPr>
        <p:spPr/>
        <p:txBody>
          <a:bodyPr/>
          <a:lstStyle/>
          <a:p>
            <a:r>
              <a:rPr lang="en-US" sz="3600" dirty="0" smtClean="0"/>
              <a:t>ACE Score and Chronic Depression</a:t>
            </a:r>
            <a:endParaRPr lang="en-US" sz="3600" dirty="0"/>
          </a:p>
        </p:txBody>
      </p:sp>
    </p:spTree>
    <p:extLst>
      <p:ext uri="{BB962C8B-B14F-4D97-AF65-F5344CB8AC3E}">
        <p14:creationId xmlns:p14="http://schemas.microsoft.com/office/powerpoint/2010/main" val="408163432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1" name="Object 3">
            <a:hlinkClick r:id="" action="ppaction://ole?verb=0"/>
          </p:cNvPr>
          <p:cNvGraphicFramePr>
            <a:graphicFrameLocks/>
          </p:cNvGraphicFramePr>
          <p:nvPr>
            <p:extLst>
              <p:ext uri="{D42A27DB-BD31-4B8C-83A1-F6EECF244321}">
                <p14:modId xmlns:p14="http://schemas.microsoft.com/office/powerpoint/2010/main" val="3940084605"/>
              </p:ext>
            </p:extLst>
          </p:nvPr>
        </p:nvGraphicFramePr>
        <p:xfrm>
          <a:off x="1981200" y="1905000"/>
          <a:ext cx="5410200" cy="3733800"/>
        </p:xfrm>
        <a:graphic>
          <a:graphicData uri="http://schemas.openxmlformats.org/presentationml/2006/ole">
            <mc:AlternateContent xmlns:mc="http://schemas.openxmlformats.org/markup-compatibility/2006">
              <mc:Choice xmlns:v="urn:schemas-microsoft-com:vml" Requires="v">
                <p:oleObj spid="_x0000_s4104" name="Chart" r:id="rId4" imgW="8629616" imgH="5467420" progId="MSGraph.Chart.8">
                  <p:embed followColorScheme="full"/>
                </p:oleObj>
              </mc:Choice>
              <mc:Fallback>
                <p:oleObj name="Chart" r:id="rId4" imgW="8629616" imgH="5467420" progId="MSGraph.Chart.8">
                  <p:embed followColorScheme="full"/>
                  <p:pic>
                    <p:nvPicPr>
                      <p:cNvPr id="0" name=""/>
                      <p:cNvPicPr>
                        <a:picLocks noChangeArrowheads="1"/>
                      </p:cNvPicPr>
                      <p:nvPr/>
                    </p:nvPicPr>
                    <p:blipFill>
                      <a:blip r:embed="rId5"/>
                      <a:srcRect/>
                      <a:stretch>
                        <a:fillRect/>
                      </a:stretch>
                    </p:blipFill>
                    <p:spPr bwMode="auto">
                      <a:xfrm>
                        <a:off x="1981200" y="1905000"/>
                        <a:ext cx="5410200" cy="3733800"/>
                      </a:xfrm>
                      <a:prstGeom prst="rect">
                        <a:avLst/>
                      </a:prstGeom>
                      <a:solidFill>
                        <a:schemeClr val="accent3"/>
                      </a:solidFill>
                      <a:ln>
                        <a:noFill/>
                      </a:ln>
                      <a:effectLst/>
                    </p:spPr>
                  </p:pic>
                </p:oleObj>
              </mc:Fallback>
            </mc:AlternateContent>
          </a:graphicData>
        </a:graphic>
      </p:graphicFrame>
      <p:sp>
        <p:nvSpPr>
          <p:cNvPr id="2" name="Title 1"/>
          <p:cNvSpPr>
            <a:spLocks noGrp="1"/>
          </p:cNvSpPr>
          <p:nvPr>
            <p:ph type="title"/>
          </p:nvPr>
        </p:nvSpPr>
        <p:spPr/>
        <p:txBody>
          <a:bodyPr/>
          <a:lstStyle/>
          <a:p>
            <a:r>
              <a:rPr lang="en-US" sz="3600" dirty="0" smtClean="0"/>
              <a:t>ACE Scores and Suicide Attempts</a:t>
            </a:r>
            <a:endParaRPr lang="en-US" sz="3600" dirty="0"/>
          </a:p>
        </p:txBody>
      </p:sp>
    </p:spTree>
    <p:extLst>
      <p:ext uri="{BB962C8B-B14F-4D97-AF65-F5344CB8AC3E}">
        <p14:creationId xmlns:p14="http://schemas.microsoft.com/office/powerpoint/2010/main" val="75205406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C871BEB-7509-4023-B2E9-CC08AA1E250E}" type="slidenum">
              <a:rPr lang="en-US" smtClean="0"/>
              <a:t>24</a:t>
            </a:fld>
            <a:endParaRPr lang="en-US" dirty="0"/>
          </a:p>
        </p:txBody>
      </p:sp>
      <p:sp>
        <p:nvSpPr>
          <p:cNvPr id="3" name="Title 2"/>
          <p:cNvSpPr>
            <a:spLocks noGrp="1"/>
          </p:cNvSpPr>
          <p:nvPr>
            <p:ph type="title"/>
          </p:nvPr>
        </p:nvSpPr>
        <p:spPr>
          <a:xfrm>
            <a:off x="381000" y="501219"/>
            <a:ext cx="6248400" cy="609599"/>
          </a:xfrm>
        </p:spPr>
        <p:txBody>
          <a:bodyPr>
            <a:normAutofit fontScale="90000"/>
          </a:bodyPr>
          <a:lstStyle/>
          <a:p>
            <a:r>
              <a:rPr lang="en-US" dirty="0" smtClean="0"/>
              <a:t>ACE Score, Sexual Partners, STIs, and Unplanned Pregnancy</a:t>
            </a:r>
            <a:endParaRPr lang="en-US" dirty="0"/>
          </a:p>
        </p:txBody>
      </p:sp>
      <p:pic>
        <p:nvPicPr>
          <p:cNvPr id="27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286000"/>
            <a:ext cx="5181600" cy="3435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88440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p:spPr>
        <p:txBody>
          <a:bodyPr>
            <a:normAutofit fontScale="90000"/>
          </a:bodyPr>
          <a:lstStyle/>
          <a:p>
            <a:r>
              <a:rPr lang="en-US" altLang="en-US" dirty="0" smtClean="0"/>
              <a:t>ACE Score, Sexual Partners, Marriage History and Unplanned </a:t>
            </a:r>
            <a:r>
              <a:rPr lang="en-US" altLang="en-US" dirty="0"/>
              <a:t>P</a:t>
            </a:r>
            <a:r>
              <a:rPr lang="en-US" altLang="en-US" dirty="0" smtClean="0"/>
              <a:t>regnancy</a:t>
            </a:r>
          </a:p>
        </p:txBody>
      </p:sp>
      <p:graphicFrame>
        <p:nvGraphicFramePr>
          <p:cNvPr id="21507" name="Object 3"/>
          <p:cNvGraphicFramePr>
            <a:graphicFrameLocks/>
          </p:cNvGraphicFramePr>
          <p:nvPr>
            <p:extLst>
              <p:ext uri="{D42A27DB-BD31-4B8C-83A1-F6EECF244321}">
                <p14:modId xmlns:p14="http://schemas.microsoft.com/office/powerpoint/2010/main" val="1250850885"/>
              </p:ext>
            </p:extLst>
          </p:nvPr>
        </p:nvGraphicFramePr>
        <p:xfrm>
          <a:off x="1371600" y="2260600"/>
          <a:ext cx="6553200" cy="3378200"/>
        </p:xfrm>
        <a:graphic>
          <a:graphicData uri="http://schemas.openxmlformats.org/presentationml/2006/ole">
            <mc:AlternateContent xmlns:mc="http://schemas.openxmlformats.org/markup-compatibility/2006">
              <mc:Choice xmlns:v="urn:schemas-microsoft-com:vml" Requires="v">
                <p:oleObj spid="_x0000_s5129" name="Document" r:id="rId4" imgW="8753475" imgH="3765550" progId="Word.Document.8">
                  <p:embed/>
                </p:oleObj>
              </mc:Choice>
              <mc:Fallback>
                <p:oleObj name="Document" r:id="rId4" imgW="8753475" imgH="3765550"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260600"/>
                        <a:ext cx="6553200" cy="3378200"/>
                      </a:xfrm>
                      <a:prstGeom prst="rect">
                        <a:avLst/>
                      </a:prstGeom>
                      <a:solidFill>
                        <a:schemeClr val="accent3"/>
                      </a:solidFill>
                      <a:ln>
                        <a:noFill/>
                      </a:ln>
                      <a:effectLst/>
                    </p:spPr>
                  </p:pic>
                </p:oleObj>
              </mc:Fallback>
            </mc:AlternateContent>
          </a:graphicData>
        </a:graphic>
      </p:graphicFrame>
      <p:sp>
        <p:nvSpPr>
          <p:cNvPr id="21508" name="Rectangle 4"/>
          <p:cNvSpPr>
            <a:spLocks noChangeArrowheads="1"/>
          </p:cNvSpPr>
          <p:nvPr/>
        </p:nvSpPr>
        <p:spPr bwMode="auto">
          <a:xfrm>
            <a:off x="5503702" y="5735186"/>
            <a:ext cx="3048000"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400" dirty="0">
                <a:solidFill>
                  <a:srgbClr val="4F81BD"/>
                </a:solidFill>
                <a:latin typeface="Century Gothic"/>
              </a:rPr>
              <a:t>*</a:t>
            </a:r>
            <a:r>
              <a:rPr lang="en-US" altLang="en-US" sz="1400" dirty="0">
                <a:solidFill>
                  <a:srgbClr val="4F81BD"/>
                </a:solidFill>
                <a:latin typeface="+mn-lt"/>
              </a:rPr>
              <a:t>Adjusted Odds Ratio</a:t>
            </a:r>
          </a:p>
        </p:txBody>
      </p:sp>
    </p:spTree>
    <p:extLst>
      <p:ext uri="{BB962C8B-B14F-4D97-AF65-F5344CB8AC3E}">
        <p14:creationId xmlns:p14="http://schemas.microsoft.com/office/powerpoint/2010/main" val="32736191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9" name="Object 3">
            <a:hlinkClick r:id="" action="ppaction://ole?verb=0"/>
          </p:cNvPr>
          <p:cNvGraphicFramePr>
            <a:graphicFrameLocks/>
          </p:cNvGraphicFramePr>
          <p:nvPr>
            <p:extLst>
              <p:ext uri="{D42A27DB-BD31-4B8C-83A1-F6EECF244321}">
                <p14:modId xmlns:p14="http://schemas.microsoft.com/office/powerpoint/2010/main" val="3967056524"/>
              </p:ext>
            </p:extLst>
          </p:nvPr>
        </p:nvGraphicFramePr>
        <p:xfrm>
          <a:off x="1524000" y="1769165"/>
          <a:ext cx="6400800" cy="3945836"/>
        </p:xfrm>
        <a:graphic>
          <a:graphicData uri="http://schemas.openxmlformats.org/presentationml/2006/ole">
            <mc:AlternateContent xmlns:mc="http://schemas.openxmlformats.org/markup-compatibility/2006">
              <mc:Choice xmlns:v="urn:schemas-microsoft-com:vml" Requires="v">
                <p:oleObj spid="_x0000_s6153" name="Chart" r:id="rId4" imgW="8743984" imgH="4114884" progId="MSGraph.Chart.8">
                  <p:embed followColorScheme="full"/>
                </p:oleObj>
              </mc:Choice>
              <mc:Fallback>
                <p:oleObj name="Chart" r:id="rId4" imgW="8743984" imgH="4114884" progId="MSGraph.Chart.8">
                  <p:embed followColorScheme="full"/>
                  <p:pic>
                    <p:nvPicPr>
                      <p:cNvPr id="0" name=""/>
                      <p:cNvPicPr>
                        <a:picLocks noChangeArrowheads="1"/>
                      </p:cNvPicPr>
                      <p:nvPr/>
                    </p:nvPicPr>
                    <p:blipFill>
                      <a:blip r:embed="rId5"/>
                      <a:srcRect/>
                      <a:stretch>
                        <a:fillRect/>
                      </a:stretch>
                    </p:blipFill>
                    <p:spPr bwMode="auto">
                      <a:xfrm>
                        <a:off x="1524000" y="1769165"/>
                        <a:ext cx="6400800" cy="3945836"/>
                      </a:xfrm>
                      <a:prstGeom prst="rect">
                        <a:avLst/>
                      </a:prstGeom>
                      <a:solidFill>
                        <a:schemeClr val="accent3"/>
                      </a:solidFill>
                      <a:ln>
                        <a:noFill/>
                      </a:ln>
                      <a:effectLst/>
                    </p:spPr>
                  </p:pic>
                </p:oleObj>
              </mc:Fallback>
            </mc:AlternateContent>
          </a:graphicData>
        </a:graphic>
      </p:graphicFrame>
      <p:sp>
        <p:nvSpPr>
          <p:cNvPr id="2" name="Title 1"/>
          <p:cNvSpPr>
            <a:spLocks noGrp="1"/>
          </p:cNvSpPr>
          <p:nvPr>
            <p:ph type="title"/>
          </p:nvPr>
        </p:nvSpPr>
        <p:spPr/>
        <p:txBody>
          <a:bodyPr/>
          <a:lstStyle/>
          <a:p>
            <a:r>
              <a:rPr lang="en-US" sz="3600" dirty="0" smtClean="0"/>
              <a:t>ACE Score and Sexual Partners</a:t>
            </a:r>
            <a:endParaRPr lang="en-US" sz="3600" dirty="0"/>
          </a:p>
        </p:txBody>
      </p:sp>
    </p:spTree>
    <p:extLst>
      <p:ext uri="{BB962C8B-B14F-4D97-AF65-F5344CB8AC3E}">
        <p14:creationId xmlns:p14="http://schemas.microsoft.com/office/powerpoint/2010/main" val="283915457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3" name="Object 3">
            <a:hlinkClick r:id="" action="ppaction://ole?verb=0"/>
          </p:cNvPr>
          <p:cNvGraphicFramePr>
            <a:graphicFrameLocks/>
          </p:cNvGraphicFramePr>
          <p:nvPr>
            <p:extLst>
              <p:ext uri="{D42A27DB-BD31-4B8C-83A1-F6EECF244321}">
                <p14:modId xmlns:p14="http://schemas.microsoft.com/office/powerpoint/2010/main" val="1845695956"/>
              </p:ext>
            </p:extLst>
          </p:nvPr>
        </p:nvGraphicFramePr>
        <p:xfrm>
          <a:off x="1676400" y="1762539"/>
          <a:ext cx="6096000" cy="3657600"/>
        </p:xfrm>
        <a:graphic>
          <a:graphicData uri="http://schemas.openxmlformats.org/presentationml/2006/ole">
            <mc:AlternateContent xmlns:mc="http://schemas.openxmlformats.org/markup-compatibility/2006">
              <mc:Choice xmlns:v="urn:schemas-microsoft-com:vml" Requires="v">
                <p:oleObj spid="_x0000_s7176" name="Chart" r:id="rId4" imgW="8743984" imgH="4114884" progId="MSGraph.Chart.8">
                  <p:embed followColorScheme="full"/>
                </p:oleObj>
              </mc:Choice>
              <mc:Fallback>
                <p:oleObj name="Chart" r:id="rId4" imgW="8743984" imgH="4114884" progId="MSGraph.Chart.8">
                  <p:embed followColorScheme="full"/>
                  <p:pic>
                    <p:nvPicPr>
                      <p:cNvPr id="0" name=""/>
                      <p:cNvPicPr>
                        <a:picLocks noChangeArrowheads="1"/>
                      </p:cNvPicPr>
                      <p:nvPr/>
                    </p:nvPicPr>
                    <p:blipFill>
                      <a:blip r:embed="rId5"/>
                      <a:srcRect/>
                      <a:stretch>
                        <a:fillRect/>
                      </a:stretch>
                    </p:blipFill>
                    <p:spPr bwMode="auto">
                      <a:xfrm>
                        <a:off x="1676400" y="1762539"/>
                        <a:ext cx="6096000" cy="3657600"/>
                      </a:xfrm>
                      <a:prstGeom prst="rect">
                        <a:avLst/>
                      </a:prstGeom>
                      <a:solidFill>
                        <a:schemeClr val="accent3"/>
                      </a:solidFill>
                      <a:ln>
                        <a:noFill/>
                      </a:ln>
                      <a:effectLst/>
                    </p:spPr>
                  </p:pic>
                </p:oleObj>
              </mc:Fallback>
            </mc:AlternateContent>
          </a:graphicData>
        </a:graphic>
      </p:graphicFrame>
      <p:sp>
        <p:nvSpPr>
          <p:cNvPr id="2" name="Title 1"/>
          <p:cNvSpPr>
            <a:spLocks noGrp="1"/>
          </p:cNvSpPr>
          <p:nvPr>
            <p:ph type="title"/>
          </p:nvPr>
        </p:nvSpPr>
        <p:spPr/>
        <p:txBody>
          <a:bodyPr/>
          <a:lstStyle/>
          <a:p>
            <a:r>
              <a:rPr lang="en-US" sz="3600" dirty="0" smtClean="0"/>
              <a:t>ACE Score and STI’s</a:t>
            </a:r>
            <a:endParaRPr lang="en-US" sz="3600" dirty="0"/>
          </a:p>
        </p:txBody>
      </p:sp>
    </p:spTree>
    <p:extLst>
      <p:ext uri="{BB962C8B-B14F-4D97-AF65-F5344CB8AC3E}">
        <p14:creationId xmlns:p14="http://schemas.microsoft.com/office/powerpoint/2010/main" val="219387925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fontScale="90000"/>
          </a:bodyPr>
          <a:lstStyle/>
          <a:p>
            <a:pPr>
              <a:defRPr/>
            </a:pPr>
            <a:r>
              <a:rPr lang="en-US" altLang="en-US" dirty="0" smtClean="0"/>
              <a:t>ACE Score and Occurrence of Rape</a:t>
            </a:r>
          </a:p>
        </p:txBody>
      </p:sp>
      <p:graphicFrame>
        <p:nvGraphicFramePr>
          <p:cNvPr id="22531" name="Object 3">
            <a:hlinkClick r:id="" action="ppaction://ole?verb=0"/>
          </p:cNvPr>
          <p:cNvGraphicFramePr>
            <a:graphicFrameLocks/>
          </p:cNvGraphicFramePr>
          <p:nvPr>
            <p:extLst>
              <p:ext uri="{D42A27DB-BD31-4B8C-83A1-F6EECF244321}">
                <p14:modId xmlns:p14="http://schemas.microsoft.com/office/powerpoint/2010/main" val="1751025918"/>
              </p:ext>
            </p:extLst>
          </p:nvPr>
        </p:nvGraphicFramePr>
        <p:xfrm>
          <a:off x="1828801" y="1828800"/>
          <a:ext cx="5791200" cy="3836096"/>
        </p:xfrm>
        <a:graphic>
          <a:graphicData uri="http://schemas.openxmlformats.org/presentationml/2006/ole">
            <mc:AlternateContent xmlns:mc="http://schemas.openxmlformats.org/markup-compatibility/2006">
              <mc:Choice xmlns:v="urn:schemas-microsoft-com:vml" Requires="v">
                <p:oleObj spid="_x0000_s8200" name="Chart" r:id="rId4" imgW="8629616" imgH="5467420" progId="MSGraph.Chart.8">
                  <p:embed followColorScheme="full"/>
                </p:oleObj>
              </mc:Choice>
              <mc:Fallback>
                <p:oleObj name="Chart" r:id="rId4" imgW="8629616" imgH="5467420" progId="MSGraph.Chart.8">
                  <p:embed followColorScheme="full"/>
                  <p:pic>
                    <p:nvPicPr>
                      <p:cNvPr id="0" name=""/>
                      <p:cNvPicPr>
                        <a:picLocks noChangeArrowheads="1"/>
                      </p:cNvPicPr>
                      <p:nvPr/>
                    </p:nvPicPr>
                    <p:blipFill>
                      <a:blip r:embed="rId5"/>
                      <a:srcRect/>
                      <a:stretch>
                        <a:fillRect/>
                      </a:stretch>
                    </p:blipFill>
                    <p:spPr bwMode="auto">
                      <a:xfrm>
                        <a:off x="1828801" y="1828800"/>
                        <a:ext cx="5791200" cy="3836096"/>
                      </a:xfrm>
                      <a:prstGeom prst="rect">
                        <a:avLst/>
                      </a:prstGeom>
                      <a:solidFill>
                        <a:schemeClr val="accent3"/>
                      </a:solidFill>
                      <a:ln>
                        <a:noFill/>
                      </a:ln>
                      <a:effectLst/>
                    </p:spPr>
                  </p:pic>
                </p:oleObj>
              </mc:Fallback>
            </mc:AlternateContent>
          </a:graphicData>
        </a:graphic>
      </p:graphicFrame>
    </p:spTree>
    <p:extLst>
      <p:ext uri="{BB962C8B-B14F-4D97-AF65-F5344CB8AC3E}">
        <p14:creationId xmlns:p14="http://schemas.microsoft.com/office/powerpoint/2010/main" val="241798418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501219"/>
            <a:ext cx="6248400" cy="609599"/>
          </a:xfrm>
          <a:noFill/>
        </p:spPr>
        <p:txBody>
          <a:bodyPr>
            <a:normAutofit fontScale="90000"/>
          </a:bodyPr>
          <a:lstStyle/>
          <a:p>
            <a:r>
              <a:rPr lang="en-US" altLang="en-US" dirty="0" smtClean="0"/>
              <a:t>ACE Score, Intimate Partner Violence, and Rape</a:t>
            </a:r>
          </a:p>
        </p:txBody>
      </p:sp>
      <p:graphicFrame>
        <p:nvGraphicFramePr>
          <p:cNvPr id="24579" name="Object 3"/>
          <p:cNvGraphicFramePr>
            <a:graphicFrameLocks/>
          </p:cNvGraphicFramePr>
          <p:nvPr>
            <p:extLst>
              <p:ext uri="{D42A27DB-BD31-4B8C-83A1-F6EECF244321}">
                <p14:modId xmlns:p14="http://schemas.microsoft.com/office/powerpoint/2010/main" val="330911526"/>
              </p:ext>
            </p:extLst>
          </p:nvPr>
        </p:nvGraphicFramePr>
        <p:xfrm>
          <a:off x="1447800" y="1905000"/>
          <a:ext cx="6324600" cy="3429000"/>
        </p:xfrm>
        <a:graphic>
          <a:graphicData uri="http://schemas.openxmlformats.org/presentationml/2006/ole">
            <mc:AlternateContent xmlns:mc="http://schemas.openxmlformats.org/markup-compatibility/2006">
              <mc:Choice xmlns:v="urn:schemas-microsoft-com:vml" Requires="v">
                <p:oleObj spid="_x0000_s9225" name="Document" r:id="rId4" imgW="6678613" imgH="3162300" progId="Word.Document.8">
                  <p:embed/>
                </p:oleObj>
              </mc:Choice>
              <mc:Fallback>
                <p:oleObj name="Document" r:id="rId4" imgW="6678613" imgH="3162300"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905000"/>
                        <a:ext cx="6324600" cy="3429000"/>
                      </a:xfrm>
                      <a:prstGeom prst="rect">
                        <a:avLst/>
                      </a:prstGeom>
                      <a:solidFill>
                        <a:schemeClr val="accent3"/>
                      </a:solidFill>
                      <a:ln>
                        <a:noFill/>
                      </a:ln>
                      <a:effectLst/>
                    </p:spPr>
                  </p:pic>
                </p:oleObj>
              </mc:Fallback>
            </mc:AlternateContent>
          </a:graphicData>
        </a:graphic>
      </p:graphicFrame>
      <p:sp>
        <p:nvSpPr>
          <p:cNvPr id="24580" name="Rectangle 4"/>
          <p:cNvSpPr>
            <a:spLocks noChangeArrowheads="1"/>
          </p:cNvSpPr>
          <p:nvPr/>
        </p:nvSpPr>
        <p:spPr bwMode="auto">
          <a:xfrm>
            <a:off x="4953000" y="5452004"/>
            <a:ext cx="3048000"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600" dirty="0">
                <a:solidFill>
                  <a:srgbClr val="002D6A"/>
                </a:solidFill>
                <a:latin typeface="Century Gothic" pitchFamily="34" charset="0"/>
              </a:rPr>
              <a:t>*</a:t>
            </a:r>
            <a:r>
              <a:rPr lang="en-US" altLang="en-US" sz="1600" dirty="0">
                <a:solidFill>
                  <a:srgbClr val="002D6A"/>
                </a:solidFill>
                <a:latin typeface="+mn-lt"/>
              </a:rPr>
              <a:t>Adjusted Odds Ratio</a:t>
            </a:r>
          </a:p>
        </p:txBody>
      </p:sp>
    </p:spTree>
    <p:extLst>
      <p:ext uri="{BB962C8B-B14F-4D97-AF65-F5344CB8AC3E}">
        <p14:creationId xmlns:p14="http://schemas.microsoft.com/office/powerpoint/2010/main" val="160960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458200" cy="4343400"/>
          </a:xfrm>
        </p:spPr>
        <p:txBody>
          <a:bodyPr>
            <a:normAutofit/>
          </a:bodyPr>
          <a:lstStyle/>
          <a:p>
            <a:pPr marL="0" indent="-3175">
              <a:spcAft>
                <a:spcPts val="600"/>
              </a:spcAft>
              <a:buNone/>
              <a:defRPr/>
            </a:pPr>
            <a:r>
              <a:rPr lang="en-US" sz="2400" dirty="0">
                <a:solidFill>
                  <a:srgbClr val="002D6A"/>
                </a:solidFill>
                <a:latin typeface="+mn-lt"/>
                <a:ea typeface="ＭＳ Ｐゴシック" charset="-128"/>
              </a:rPr>
              <a:t>The Co-principal Investigators of the Study are Robert F. Anda, MD, MS with the CDC; and Vincent J. Felitti, MD, with </a:t>
            </a:r>
            <a:r>
              <a:rPr lang="en-US" sz="2400" dirty="0" smtClean="0">
                <a:solidFill>
                  <a:srgbClr val="002D6A"/>
                </a:solidFill>
                <a:latin typeface="+mn-lt"/>
                <a:ea typeface="ＭＳ Ｐゴシック" charset="-128"/>
              </a:rPr>
              <a:t>Kaiser </a:t>
            </a:r>
            <a:r>
              <a:rPr lang="en-US" sz="2400" dirty="0">
                <a:solidFill>
                  <a:srgbClr val="002D6A"/>
                </a:solidFill>
                <a:latin typeface="+mn-lt"/>
                <a:ea typeface="ＭＳ Ｐゴシック" charset="-128"/>
              </a:rPr>
              <a:t>Permanente</a:t>
            </a:r>
          </a:p>
          <a:p>
            <a:pPr marL="0" indent="-3175">
              <a:spcAft>
                <a:spcPts val="600"/>
              </a:spcAft>
              <a:buNone/>
              <a:defRPr/>
            </a:pPr>
            <a:r>
              <a:rPr lang="en-US" sz="2400" dirty="0" smtClean="0">
                <a:solidFill>
                  <a:srgbClr val="002D6A"/>
                </a:solidFill>
                <a:latin typeface="+mn-lt"/>
                <a:ea typeface="ＭＳ Ｐゴシック" charset="-128"/>
              </a:rPr>
              <a:t>Over  </a:t>
            </a:r>
            <a:r>
              <a:rPr lang="en-US" sz="2400" dirty="0">
                <a:solidFill>
                  <a:srgbClr val="002D6A"/>
                </a:solidFill>
                <a:latin typeface="+mn-lt"/>
                <a:ea typeface="ＭＳ Ｐゴシック" charset="-128"/>
              </a:rPr>
              <a:t>17,000 Kaiser patients participating in routine health screening volunteered to participate in The Study. </a:t>
            </a:r>
            <a:endParaRPr lang="en-US" sz="2400" dirty="0" smtClean="0">
              <a:solidFill>
                <a:srgbClr val="002D6A"/>
              </a:solidFill>
              <a:latin typeface="+mn-lt"/>
              <a:ea typeface="ＭＳ Ｐゴシック" charset="-128"/>
            </a:endParaRPr>
          </a:p>
          <a:p>
            <a:pPr marL="0" indent="-3175">
              <a:spcAft>
                <a:spcPts val="600"/>
              </a:spcAft>
              <a:buNone/>
              <a:defRPr/>
            </a:pPr>
            <a:r>
              <a:rPr lang="en-US" sz="2400" dirty="0" smtClean="0">
                <a:solidFill>
                  <a:srgbClr val="002D6A"/>
                </a:solidFill>
                <a:latin typeface="+mn-lt"/>
                <a:ea typeface="ＭＳ Ｐゴシック" charset="-128"/>
              </a:rPr>
              <a:t>Data </a:t>
            </a:r>
            <a:r>
              <a:rPr lang="en-US" sz="2400" dirty="0">
                <a:solidFill>
                  <a:srgbClr val="002D6A"/>
                </a:solidFill>
                <a:latin typeface="+mn-lt"/>
                <a:ea typeface="ＭＳ Ｐゴシック" charset="-128"/>
              </a:rPr>
              <a:t>resulting from their participation continues to be analyzed; it reveals staggering proof of the health, social, and economic risks that result from childhood trauma. </a:t>
            </a:r>
          </a:p>
          <a:p>
            <a:pPr lvl="1">
              <a:spcAft>
                <a:spcPts val="600"/>
              </a:spcAft>
              <a:buClr>
                <a:srgbClr val="908B7E"/>
              </a:buClr>
              <a:defRPr/>
            </a:pPr>
            <a:endParaRPr lang="en-US" dirty="0">
              <a:solidFill>
                <a:srgbClr val="002D6A"/>
              </a:solidFill>
              <a:latin typeface="Century Gothic" charset="0"/>
              <a:ea typeface="ＭＳ Ｐゴシック" charset="-128"/>
            </a:endParaRPr>
          </a:p>
          <a:p>
            <a:endParaRPr lang="en-US" dirty="0"/>
          </a:p>
        </p:txBody>
      </p:sp>
      <p:sp>
        <p:nvSpPr>
          <p:cNvPr id="4" name="Title 3"/>
          <p:cNvSpPr>
            <a:spLocks noGrp="1"/>
          </p:cNvSpPr>
          <p:nvPr>
            <p:ph type="title"/>
          </p:nvPr>
        </p:nvSpPr>
        <p:spPr>
          <a:xfrm>
            <a:off x="381000" y="609601"/>
            <a:ext cx="5715000" cy="609599"/>
          </a:xfrm>
        </p:spPr>
        <p:txBody>
          <a:bodyPr/>
          <a:lstStyle/>
          <a:p>
            <a:r>
              <a:rPr lang="en-US" sz="3200" dirty="0" smtClean="0"/>
              <a:t>Background</a:t>
            </a:r>
            <a:endParaRPr lang="en-US" sz="3200" dirty="0"/>
          </a:p>
        </p:txBody>
      </p:sp>
    </p:spTree>
    <p:extLst>
      <p:ext uri="{BB962C8B-B14F-4D97-AF65-F5344CB8AC3E}">
        <p14:creationId xmlns:p14="http://schemas.microsoft.com/office/powerpoint/2010/main" val="10398336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ACE Score and Addiction</a:t>
            </a:r>
            <a:endParaRPr lang="en-US" sz="3600"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828800"/>
            <a:ext cx="4991100" cy="332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80397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0" y="501219"/>
            <a:ext cx="6172200" cy="609599"/>
          </a:xfrm>
          <a:noFill/>
        </p:spPr>
        <p:txBody>
          <a:bodyPr>
            <a:normAutofit fontScale="90000"/>
          </a:bodyPr>
          <a:lstStyle/>
          <a:p>
            <a:r>
              <a:rPr lang="en-US" altLang="en-US" dirty="0" smtClean="0"/>
              <a:t>ACE Score, Alcoholism, Drug Abuse, and Suicide</a:t>
            </a:r>
          </a:p>
        </p:txBody>
      </p:sp>
      <p:graphicFrame>
        <p:nvGraphicFramePr>
          <p:cNvPr id="29699" name="Object 3"/>
          <p:cNvGraphicFramePr>
            <a:graphicFrameLocks/>
          </p:cNvGraphicFramePr>
          <p:nvPr>
            <p:extLst>
              <p:ext uri="{D42A27DB-BD31-4B8C-83A1-F6EECF244321}">
                <p14:modId xmlns:p14="http://schemas.microsoft.com/office/powerpoint/2010/main" val="3234481688"/>
              </p:ext>
            </p:extLst>
          </p:nvPr>
        </p:nvGraphicFramePr>
        <p:xfrm>
          <a:off x="1219200" y="1905000"/>
          <a:ext cx="6934200" cy="3505200"/>
        </p:xfrm>
        <a:graphic>
          <a:graphicData uri="http://schemas.openxmlformats.org/presentationml/2006/ole">
            <mc:AlternateContent xmlns:mc="http://schemas.openxmlformats.org/markup-compatibility/2006">
              <mc:Choice xmlns:v="urn:schemas-microsoft-com:vml" Requires="v">
                <p:oleObj spid="_x0000_s10249" name="Document" r:id="rId4" imgW="8753475" imgH="3765550" progId="Word.Document.8">
                  <p:embed/>
                </p:oleObj>
              </mc:Choice>
              <mc:Fallback>
                <p:oleObj name="Document" r:id="rId4" imgW="8753475" imgH="3765550"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905000"/>
                        <a:ext cx="6934200" cy="3505200"/>
                      </a:xfrm>
                      <a:prstGeom prst="rect">
                        <a:avLst/>
                      </a:prstGeom>
                      <a:solidFill>
                        <a:schemeClr val="accent3"/>
                      </a:solidFill>
                      <a:ln>
                        <a:noFill/>
                      </a:ln>
                      <a:effectLst/>
                    </p:spPr>
                  </p:pic>
                </p:oleObj>
              </mc:Fallback>
            </mc:AlternateContent>
          </a:graphicData>
        </a:graphic>
      </p:graphicFrame>
      <p:sp>
        <p:nvSpPr>
          <p:cNvPr id="29700" name="Rectangle 4"/>
          <p:cNvSpPr>
            <a:spLocks noChangeArrowheads="1"/>
          </p:cNvSpPr>
          <p:nvPr/>
        </p:nvSpPr>
        <p:spPr bwMode="auto">
          <a:xfrm>
            <a:off x="5334000" y="5604404"/>
            <a:ext cx="3048000"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600" dirty="0">
                <a:solidFill>
                  <a:srgbClr val="002D6A"/>
                </a:solidFill>
                <a:latin typeface="Century Gothic" pitchFamily="34" charset="0"/>
              </a:rPr>
              <a:t>*</a:t>
            </a:r>
            <a:r>
              <a:rPr lang="en-US" altLang="en-US" sz="1600" dirty="0">
                <a:solidFill>
                  <a:srgbClr val="002D6A"/>
                </a:solidFill>
                <a:latin typeface="+mn-lt"/>
              </a:rPr>
              <a:t>Adjusted Odds Ratio</a:t>
            </a:r>
          </a:p>
        </p:txBody>
      </p:sp>
    </p:spTree>
    <p:extLst>
      <p:ext uri="{BB962C8B-B14F-4D97-AF65-F5344CB8AC3E}">
        <p14:creationId xmlns:p14="http://schemas.microsoft.com/office/powerpoint/2010/main" val="12212925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5" name="Object 3">
            <a:hlinkClick r:id="" action="ppaction://ole?verb=0"/>
          </p:cNvPr>
          <p:cNvGraphicFramePr>
            <a:graphicFrameLocks/>
          </p:cNvGraphicFramePr>
          <p:nvPr>
            <p:extLst>
              <p:ext uri="{D42A27DB-BD31-4B8C-83A1-F6EECF244321}">
                <p14:modId xmlns:p14="http://schemas.microsoft.com/office/powerpoint/2010/main" val="2738189961"/>
              </p:ext>
            </p:extLst>
          </p:nvPr>
        </p:nvGraphicFramePr>
        <p:xfrm>
          <a:off x="1447800" y="1737161"/>
          <a:ext cx="6135820" cy="3825439"/>
        </p:xfrm>
        <a:graphic>
          <a:graphicData uri="http://schemas.openxmlformats.org/presentationml/2006/ole">
            <mc:AlternateContent xmlns:mc="http://schemas.openxmlformats.org/markup-compatibility/2006">
              <mc:Choice xmlns:v="urn:schemas-microsoft-com:vml" Requires="v">
                <p:oleObj spid="_x0000_s11272" name="Chart" r:id="rId4" imgW="8629616" imgH="5467420" progId="MSGraph.Chart.8">
                  <p:embed followColorScheme="full"/>
                </p:oleObj>
              </mc:Choice>
              <mc:Fallback>
                <p:oleObj name="Chart" r:id="rId4" imgW="8629616" imgH="5467420" progId="MSGraph.Chart.8">
                  <p:embed followColorScheme="full"/>
                  <p:pic>
                    <p:nvPicPr>
                      <p:cNvPr id="0" name=""/>
                      <p:cNvPicPr>
                        <a:picLocks noChangeArrowheads="1"/>
                      </p:cNvPicPr>
                      <p:nvPr/>
                    </p:nvPicPr>
                    <p:blipFill>
                      <a:blip r:embed="rId5"/>
                      <a:srcRect/>
                      <a:stretch>
                        <a:fillRect/>
                      </a:stretch>
                    </p:blipFill>
                    <p:spPr bwMode="auto">
                      <a:xfrm>
                        <a:off x="1447800" y="1737161"/>
                        <a:ext cx="6135820" cy="3825439"/>
                      </a:xfrm>
                      <a:prstGeom prst="rect">
                        <a:avLst/>
                      </a:prstGeom>
                      <a:solidFill>
                        <a:schemeClr val="accent3"/>
                      </a:solidFill>
                      <a:ln>
                        <a:noFill/>
                      </a:ln>
                      <a:effectLst/>
                    </p:spPr>
                  </p:pic>
                </p:oleObj>
              </mc:Fallback>
            </mc:AlternateContent>
          </a:graphicData>
        </a:graphic>
      </p:graphicFrame>
      <p:sp>
        <p:nvSpPr>
          <p:cNvPr id="13316" name="Rectangle 4"/>
          <p:cNvSpPr>
            <a:spLocks noChangeArrowheads="1"/>
          </p:cNvSpPr>
          <p:nvPr/>
        </p:nvSpPr>
        <p:spPr bwMode="auto">
          <a:xfrm>
            <a:off x="3041024" y="4779278"/>
            <a:ext cx="355868"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dirty="0">
                <a:solidFill>
                  <a:srgbClr val="FFFFFF"/>
                </a:solidFill>
                <a:latin typeface="Century Gothic" pitchFamily="34" charset="0"/>
              </a:rPr>
              <a:t>0</a:t>
            </a:r>
          </a:p>
        </p:txBody>
      </p:sp>
      <p:sp>
        <p:nvSpPr>
          <p:cNvPr id="13317" name="Rectangle 5"/>
          <p:cNvSpPr>
            <a:spLocks noChangeArrowheads="1"/>
          </p:cNvSpPr>
          <p:nvPr/>
        </p:nvSpPr>
        <p:spPr bwMode="auto">
          <a:xfrm>
            <a:off x="3810000" y="4328248"/>
            <a:ext cx="355868"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dirty="0">
                <a:solidFill>
                  <a:srgbClr val="FFFFFF"/>
                </a:solidFill>
                <a:latin typeface="Century Gothic" pitchFamily="34" charset="0"/>
              </a:rPr>
              <a:t>1</a:t>
            </a:r>
          </a:p>
        </p:txBody>
      </p:sp>
      <p:sp>
        <p:nvSpPr>
          <p:cNvPr id="13318" name="Rectangle 6"/>
          <p:cNvSpPr>
            <a:spLocks noChangeArrowheads="1"/>
          </p:cNvSpPr>
          <p:nvPr/>
        </p:nvSpPr>
        <p:spPr bwMode="auto">
          <a:xfrm>
            <a:off x="4561989" y="3556796"/>
            <a:ext cx="355868"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dirty="0">
                <a:solidFill>
                  <a:srgbClr val="FFFFFF"/>
                </a:solidFill>
                <a:latin typeface="Century Gothic" pitchFamily="34" charset="0"/>
              </a:rPr>
              <a:t>2</a:t>
            </a:r>
          </a:p>
        </p:txBody>
      </p:sp>
      <p:sp>
        <p:nvSpPr>
          <p:cNvPr id="13319" name="Rectangle 7"/>
          <p:cNvSpPr>
            <a:spLocks noChangeArrowheads="1"/>
          </p:cNvSpPr>
          <p:nvPr/>
        </p:nvSpPr>
        <p:spPr bwMode="auto">
          <a:xfrm>
            <a:off x="5410200" y="3180870"/>
            <a:ext cx="355868"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dirty="0">
                <a:solidFill>
                  <a:srgbClr val="FFFFFF"/>
                </a:solidFill>
                <a:latin typeface="Century Gothic" pitchFamily="34" charset="0"/>
              </a:rPr>
              <a:t>3</a:t>
            </a:r>
          </a:p>
        </p:txBody>
      </p:sp>
      <p:sp>
        <p:nvSpPr>
          <p:cNvPr id="13320" name="Rectangle 8"/>
          <p:cNvSpPr>
            <a:spLocks noChangeArrowheads="1"/>
          </p:cNvSpPr>
          <p:nvPr/>
        </p:nvSpPr>
        <p:spPr bwMode="auto">
          <a:xfrm>
            <a:off x="6096000" y="2438400"/>
            <a:ext cx="540214"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dirty="0">
                <a:solidFill>
                  <a:srgbClr val="FFFFFF"/>
                </a:solidFill>
                <a:latin typeface="Century Gothic" pitchFamily="34" charset="0"/>
              </a:rPr>
              <a:t>4+</a:t>
            </a:r>
          </a:p>
        </p:txBody>
      </p:sp>
      <p:sp>
        <p:nvSpPr>
          <p:cNvPr id="2" name="Title 1"/>
          <p:cNvSpPr>
            <a:spLocks noGrp="1"/>
          </p:cNvSpPr>
          <p:nvPr>
            <p:ph type="title"/>
          </p:nvPr>
        </p:nvSpPr>
        <p:spPr/>
        <p:txBody>
          <a:bodyPr/>
          <a:lstStyle/>
          <a:p>
            <a:r>
              <a:rPr lang="en-US" sz="3600" dirty="0" smtClean="0"/>
              <a:t>ACE Score and Adult Alcoholism</a:t>
            </a:r>
            <a:r>
              <a:rPr lang="en-US" dirty="0" smtClean="0"/>
              <a:t/>
            </a:r>
            <a:br>
              <a:rPr lang="en-US" dirty="0" smtClean="0"/>
            </a:br>
            <a:endParaRPr lang="en-US" dirty="0"/>
          </a:p>
        </p:txBody>
      </p:sp>
    </p:spTree>
    <p:extLst>
      <p:ext uri="{BB962C8B-B14F-4D97-AF65-F5344CB8AC3E}">
        <p14:creationId xmlns:p14="http://schemas.microsoft.com/office/powerpoint/2010/main" val="411411114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a:xfrm>
            <a:off x="381000" y="501219"/>
            <a:ext cx="6172200" cy="609599"/>
          </a:xfrm>
          <a:noFill/>
        </p:spPr>
        <p:txBody>
          <a:bodyPr>
            <a:normAutofit fontScale="90000"/>
          </a:bodyPr>
          <a:lstStyle/>
          <a:p>
            <a:r>
              <a:rPr lang="en-US" altLang="en-US" dirty="0" smtClean="0"/>
              <a:t>ACE Score and Intravenous Drug Use</a:t>
            </a:r>
          </a:p>
        </p:txBody>
      </p:sp>
      <p:graphicFrame>
        <p:nvGraphicFramePr>
          <p:cNvPr id="28676" name="Object 4">
            <a:hlinkClick r:id="" action="ppaction://ole?verb=0"/>
          </p:cNvPr>
          <p:cNvGraphicFramePr>
            <a:graphicFrameLocks/>
          </p:cNvGraphicFramePr>
          <p:nvPr>
            <p:extLst>
              <p:ext uri="{D42A27DB-BD31-4B8C-83A1-F6EECF244321}">
                <p14:modId xmlns:p14="http://schemas.microsoft.com/office/powerpoint/2010/main" val="4012386347"/>
              </p:ext>
            </p:extLst>
          </p:nvPr>
        </p:nvGraphicFramePr>
        <p:xfrm>
          <a:off x="1752600" y="1905000"/>
          <a:ext cx="5856815" cy="3390900"/>
        </p:xfrm>
        <a:graphic>
          <a:graphicData uri="http://schemas.openxmlformats.org/presentationml/2006/ole">
            <mc:AlternateContent xmlns:mc="http://schemas.openxmlformats.org/markup-compatibility/2006">
              <mc:Choice xmlns:v="urn:schemas-microsoft-com:vml" Requires="v">
                <p:oleObj spid="_x0000_s12297" name="Chart" r:id="rId4" imgW="8743984" imgH="4114884" progId="MSGraph.Chart.8">
                  <p:embed followColorScheme="full"/>
                </p:oleObj>
              </mc:Choice>
              <mc:Fallback>
                <p:oleObj name="Chart" r:id="rId4" imgW="8743984" imgH="4114884" progId="MSGraph.Chart.8">
                  <p:embed followColorScheme="full"/>
                  <p:pic>
                    <p:nvPicPr>
                      <p:cNvPr id="0" name=""/>
                      <p:cNvPicPr>
                        <a:picLocks noChangeArrowheads="1"/>
                      </p:cNvPicPr>
                      <p:nvPr/>
                    </p:nvPicPr>
                    <p:blipFill>
                      <a:blip r:embed="rId5"/>
                      <a:srcRect/>
                      <a:stretch>
                        <a:fillRect/>
                      </a:stretch>
                    </p:blipFill>
                    <p:spPr bwMode="auto">
                      <a:xfrm>
                        <a:off x="1752600" y="1905000"/>
                        <a:ext cx="5856815" cy="3390900"/>
                      </a:xfrm>
                      <a:prstGeom prst="rect">
                        <a:avLst/>
                      </a:prstGeom>
                      <a:solidFill>
                        <a:schemeClr val="accent3"/>
                      </a:solidFill>
                      <a:ln>
                        <a:noFill/>
                      </a:ln>
                      <a:effectLst/>
                    </p:spPr>
                  </p:pic>
                </p:oleObj>
              </mc:Fallback>
            </mc:AlternateContent>
          </a:graphicData>
        </a:graphic>
      </p:graphicFrame>
      <p:sp>
        <p:nvSpPr>
          <p:cNvPr id="63501" name="Rectangle 13"/>
          <p:cNvSpPr>
            <a:spLocks noChangeArrowheads="1"/>
          </p:cNvSpPr>
          <p:nvPr/>
        </p:nvSpPr>
        <p:spPr bwMode="auto">
          <a:xfrm>
            <a:off x="5105400" y="5470805"/>
            <a:ext cx="3492503"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defRPr/>
            </a:pPr>
            <a:r>
              <a:rPr lang="en-US" altLang="en-US" sz="1600" dirty="0">
                <a:solidFill>
                  <a:schemeClr val="accent1"/>
                </a:solidFill>
              </a:rPr>
              <a:t>N = 8,022      p&lt;0.001</a:t>
            </a:r>
          </a:p>
        </p:txBody>
      </p:sp>
    </p:spTree>
    <p:extLst>
      <p:ext uri="{BB962C8B-B14F-4D97-AF65-F5344CB8AC3E}">
        <p14:creationId xmlns:p14="http://schemas.microsoft.com/office/powerpoint/2010/main" val="358066916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74"/>
          <p:cNvSpPr>
            <a:spLocks noChangeArrowheads="1"/>
          </p:cNvSpPr>
          <p:nvPr/>
        </p:nvSpPr>
        <p:spPr bwMode="auto">
          <a:xfrm>
            <a:off x="852311" y="76200"/>
            <a:ext cx="7772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00" dirty="0">
              <a:solidFill>
                <a:prstClr val="black"/>
              </a:solidFill>
              <a:latin typeface="Univers" pitchFamily="34" charset="0"/>
            </a:endParaRPr>
          </a:p>
        </p:txBody>
      </p:sp>
      <p:graphicFrame>
        <p:nvGraphicFramePr>
          <p:cNvPr id="23555" name="Object 3075">
            <a:hlinkClick r:id="" action="ppaction://ole?verb=0"/>
          </p:cNvPr>
          <p:cNvGraphicFramePr>
            <a:graphicFrameLocks/>
          </p:cNvGraphicFramePr>
          <p:nvPr>
            <p:extLst>
              <p:ext uri="{D42A27DB-BD31-4B8C-83A1-F6EECF244321}">
                <p14:modId xmlns:p14="http://schemas.microsoft.com/office/powerpoint/2010/main" val="4266681319"/>
              </p:ext>
            </p:extLst>
          </p:nvPr>
        </p:nvGraphicFramePr>
        <p:xfrm>
          <a:off x="1447800" y="1905000"/>
          <a:ext cx="6437813" cy="3372905"/>
        </p:xfrm>
        <a:graphic>
          <a:graphicData uri="http://schemas.openxmlformats.org/presentationml/2006/ole">
            <mc:AlternateContent xmlns:mc="http://schemas.openxmlformats.org/markup-compatibility/2006">
              <mc:Choice xmlns:v="urn:schemas-microsoft-com:vml" Requires="v">
                <p:oleObj spid="_x0000_s13321" name="Chart" r:id="rId4" imgW="8477216" imgH="4105158" progId="MSGraph.Chart.8">
                  <p:embed followColorScheme="full"/>
                </p:oleObj>
              </mc:Choice>
              <mc:Fallback>
                <p:oleObj name="Chart" r:id="rId4" imgW="8477216" imgH="4105158" progId="MSGraph.Chart.8">
                  <p:embed followColorScheme="full"/>
                  <p:pic>
                    <p:nvPicPr>
                      <p:cNvPr id="0" name=""/>
                      <p:cNvPicPr>
                        <a:picLocks noChangeArrowheads="1"/>
                      </p:cNvPicPr>
                      <p:nvPr/>
                    </p:nvPicPr>
                    <p:blipFill>
                      <a:blip r:embed="rId5"/>
                      <a:srcRect/>
                      <a:stretch>
                        <a:fillRect/>
                      </a:stretch>
                    </p:blipFill>
                    <p:spPr bwMode="auto">
                      <a:xfrm>
                        <a:off x="1447800" y="1905000"/>
                        <a:ext cx="6437813" cy="3372905"/>
                      </a:xfrm>
                      <a:prstGeom prst="rect">
                        <a:avLst/>
                      </a:prstGeom>
                      <a:solidFill>
                        <a:schemeClr val="accent3"/>
                      </a:solidFill>
                      <a:ln>
                        <a:noFill/>
                      </a:ln>
                      <a:effectLst/>
                    </p:spPr>
                  </p:pic>
                </p:oleObj>
              </mc:Fallback>
            </mc:AlternateContent>
          </a:graphicData>
        </a:graphic>
      </p:graphicFrame>
      <p:sp>
        <p:nvSpPr>
          <p:cNvPr id="23556" name="Text Box 3076"/>
          <p:cNvSpPr txBox="1">
            <a:spLocks noChangeArrowheads="1"/>
          </p:cNvSpPr>
          <p:nvPr/>
        </p:nvSpPr>
        <p:spPr bwMode="auto">
          <a:xfrm>
            <a:off x="3733800" y="5257800"/>
            <a:ext cx="17764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solidFill>
                  <a:srgbClr val="002D6A"/>
                </a:solidFill>
                <a:latin typeface="+mn-lt"/>
              </a:rPr>
              <a:t>ACE Score</a:t>
            </a:r>
            <a:endParaRPr lang="en-US" altLang="en-US" dirty="0">
              <a:solidFill>
                <a:srgbClr val="002D6A"/>
              </a:solidFill>
              <a:latin typeface="+mn-lt"/>
            </a:endParaRPr>
          </a:p>
        </p:txBody>
      </p:sp>
      <p:sp>
        <p:nvSpPr>
          <p:cNvPr id="23557" name="Text Box 3077"/>
          <p:cNvSpPr txBox="1">
            <a:spLocks noChangeArrowheads="1"/>
          </p:cNvSpPr>
          <p:nvPr/>
        </p:nvSpPr>
        <p:spPr bwMode="auto">
          <a:xfrm rot="-5400000">
            <a:off x="-670540" y="3288417"/>
            <a:ext cx="35173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smtClean="0">
                <a:solidFill>
                  <a:srgbClr val="002D6A"/>
                </a:solidFill>
                <a:latin typeface="+mn-lt"/>
              </a:rPr>
              <a:t>Ever Hallucinated* (%)</a:t>
            </a:r>
            <a:endParaRPr lang="en-US" altLang="en-US" dirty="0">
              <a:solidFill>
                <a:srgbClr val="002D6A"/>
              </a:solidFill>
              <a:latin typeface="+mn-lt"/>
            </a:endParaRPr>
          </a:p>
        </p:txBody>
      </p:sp>
      <p:sp>
        <p:nvSpPr>
          <p:cNvPr id="23558" name="Text Box 3078"/>
          <p:cNvSpPr txBox="1">
            <a:spLocks noChangeArrowheads="1"/>
          </p:cNvSpPr>
          <p:nvPr/>
        </p:nvSpPr>
        <p:spPr bwMode="auto">
          <a:xfrm>
            <a:off x="7772400" y="2971800"/>
            <a:ext cx="132440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2000" b="1" dirty="0">
                <a:solidFill>
                  <a:srgbClr val="1F497D"/>
                </a:solidFill>
                <a:latin typeface="+mn-lt"/>
              </a:rPr>
              <a:t>Abused</a:t>
            </a:r>
          </a:p>
          <a:p>
            <a:pPr algn="ctr"/>
            <a:r>
              <a:rPr lang="en-US" altLang="en-US" sz="2000" b="1" dirty="0">
                <a:solidFill>
                  <a:srgbClr val="1F497D"/>
                </a:solidFill>
                <a:latin typeface="+mn-lt"/>
              </a:rPr>
              <a:t>Alcohol </a:t>
            </a:r>
          </a:p>
          <a:p>
            <a:pPr algn="ctr"/>
            <a:r>
              <a:rPr lang="en-US" altLang="en-US" sz="2000" b="1" dirty="0">
                <a:solidFill>
                  <a:srgbClr val="1F497D"/>
                </a:solidFill>
                <a:latin typeface="+mn-lt"/>
              </a:rPr>
              <a:t> or Drugs</a:t>
            </a:r>
          </a:p>
        </p:txBody>
      </p:sp>
      <p:sp>
        <p:nvSpPr>
          <p:cNvPr id="23559" name="Text Box 3079"/>
          <p:cNvSpPr txBox="1">
            <a:spLocks noChangeArrowheads="1"/>
          </p:cNvSpPr>
          <p:nvPr/>
        </p:nvSpPr>
        <p:spPr bwMode="auto">
          <a:xfrm>
            <a:off x="4747271" y="5791200"/>
            <a:ext cx="416812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dirty="0">
                <a:solidFill>
                  <a:srgbClr val="002D6A"/>
                </a:solidFill>
                <a:latin typeface="Univers" pitchFamily="34" charset="0"/>
              </a:rPr>
              <a:t>*</a:t>
            </a:r>
            <a:r>
              <a:rPr lang="en-US" altLang="en-US" sz="1600" dirty="0">
                <a:solidFill>
                  <a:srgbClr val="002D6A"/>
                </a:solidFill>
                <a:latin typeface="+mn-lt"/>
              </a:rPr>
              <a:t>Adjusted for age, sex, race, and education</a:t>
            </a:r>
            <a:r>
              <a:rPr lang="en-US" altLang="en-US" sz="1600" dirty="0">
                <a:solidFill>
                  <a:srgbClr val="FFFF00"/>
                </a:solidFill>
                <a:latin typeface="Univers" pitchFamily="34" charset="0"/>
              </a:rPr>
              <a:t>.</a:t>
            </a:r>
            <a:endParaRPr lang="en-US" altLang="en-US" sz="1600" dirty="0">
              <a:solidFill>
                <a:prstClr val="black"/>
              </a:solidFill>
              <a:latin typeface="Univers" pitchFamily="34" charset="0"/>
            </a:endParaRPr>
          </a:p>
        </p:txBody>
      </p:sp>
      <p:sp>
        <p:nvSpPr>
          <p:cNvPr id="2" name="Title 1"/>
          <p:cNvSpPr>
            <a:spLocks noGrp="1"/>
          </p:cNvSpPr>
          <p:nvPr>
            <p:ph type="title"/>
          </p:nvPr>
        </p:nvSpPr>
        <p:spPr>
          <a:xfrm>
            <a:off x="381000" y="381000"/>
            <a:ext cx="6172200" cy="609599"/>
          </a:xfrm>
        </p:spPr>
        <p:txBody>
          <a:bodyPr/>
          <a:lstStyle/>
          <a:p>
            <a:r>
              <a:rPr lang="en-US" dirty="0" smtClean="0"/>
              <a:t>ACE Score and Hallucinations</a:t>
            </a:r>
            <a:br>
              <a:rPr lang="en-US" dirty="0" smtClean="0"/>
            </a:br>
            <a:endParaRPr lang="en-US" dirty="0"/>
          </a:p>
        </p:txBody>
      </p:sp>
    </p:spTree>
    <p:extLst>
      <p:ext uri="{BB962C8B-B14F-4D97-AF65-F5344CB8AC3E}">
        <p14:creationId xmlns:p14="http://schemas.microsoft.com/office/powerpoint/2010/main" val="39843764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501219"/>
            <a:ext cx="6629400" cy="609599"/>
          </a:xfrm>
          <a:noFill/>
        </p:spPr>
        <p:txBody>
          <a:bodyPr>
            <a:noAutofit/>
          </a:bodyPr>
          <a:lstStyle/>
          <a:p>
            <a:r>
              <a:rPr lang="en-US" altLang="en-US" sz="3600" dirty="0" smtClean="0"/>
              <a:t>Estimates of the Population Attributable Risk* of ACEs for Selected Outcomes in Women </a:t>
            </a:r>
          </a:p>
        </p:txBody>
      </p:sp>
      <p:graphicFrame>
        <p:nvGraphicFramePr>
          <p:cNvPr id="30723" name="Object 3"/>
          <p:cNvGraphicFramePr>
            <a:graphicFrameLocks/>
          </p:cNvGraphicFramePr>
          <p:nvPr>
            <p:extLst>
              <p:ext uri="{D42A27DB-BD31-4B8C-83A1-F6EECF244321}">
                <p14:modId xmlns:p14="http://schemas.microsoft.com/office/powerpoint/2010/main" val="1073612842"/>
              </p:ext>
            </p:extLst>
          </p:nvPr>
        </p:nvGraphicFramePr>
        <p:xfrm>
          <a:off x="1295400" y="2514600"/>
          <a:ext cx="6705600" cy="2806700"/>
        </p:xfrm>
        <a:graphic>
          <a:graphicData uri="http://schemas.openxmlformats.org/presentationml/2006/ole">
            <mc:AlternateContent xmlns:mc="http://schemas.openxmlformats.org/markup-compatibility/2006">
              <mc:Choice xmlns:v="urn:schemas-microsoft-com:vml" Requires="v">
                <p:oleObj spid="_x0000_s14344" name="Document" r:id="rId4" imgW="6997700" imgH="2349500" progId="Word.Document.8">
                  <p:embed/>
                </p:oleObj>
              </mc:Choice>
              <mc:Fallback>
                <p:oleObj name="Document" r:id="rId4" imgW="6997700" imgH="2349500"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514600"/>
                        <a:ext cx="6705600" cy="2806700"/>
                      </a:xfrm>
                      <a:prstGeom prst="rect">
                        <a:avLst/>
                      </a:prstGeom>
                      <a:solidFill>
                        <a:schemeClr val="accent3"/>
                      </a:solidFill>
                      <a:ln>
                        <a:noFill/>
                      </a:ln>
                      <a:effectLst/>
                    </p:spPr>
                  </p:pic>
                </p:oleObj>
              </mc:Fallback>
            </mc:AlternateContent>
          </a:graphicData>
        </a:graphic>
      </p:graphicFrame>
      <p:sp>
        <p:nvSpPr>
          <p:cNvPr id="30724" name="Rectangle 4"/>
          <p:cNvSpPr>
            <a:spLocks noChangeArrowheads="1"/>
          </p:cNvSpPr>
          <p:nvPr/>
        </p:nvSpPr>
        <p:spPr bwMode="auto">
          <a:xfrm>
            <a:off x="3226801" y="5562600"/>
            <a:ext cx="6298199"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dirty="0">
                <a:solidFill>
                  <a:srgbClr val="002D6A"/>
                </a:solidFill>
                <a:latin typeface="+mj-lt"/>
              </a:rPr>
              <a:t>*That portion of a condition attributable to specific risk factors</a:t>
            </a:r>
          </a:p>
        </p:txBody>
      </p:sp>
    </p:spTree>
    <p:extLst>
      <p:ext uri="{BB962C8B-B14F-4D97-AF65-F5344CB8AC3E}">
        <p14:creationId xmlns:p14="http://schemas.microsoft.com/office/powerpoint/2010/main" val="21328812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501219"/>
            <a:ext cx="6934200" cy="609599"/>
          </a:xfrm>
          <a:noFill/>
        </p:spPr>
        <p:txBody>
          <a:bodyPr>
            <a:noAutofit/>
          </a:bodyPr>
          <a:lstStyle/>
          <a:p>
            <a:r>
              <a:rPr lang="en-US" altLang="en-US" sz="3600" dirty="0" smtClean="0"/>
              <a:t>Estimates of the Population Attributable Risk* of ACEs for Selected Outcomes in Women </a:t>
            </a:r>
          </a:p>
        </p:txBody>
      </p:sp>
      <p:graphicFrame>
        <p:nvGraphicFramePr>
          <p:cNvPr id="25603" name="Object 3"/>
          <p:cNvGraphicFramePr>
            <a:graphicFrameLocks/>
          </p:cNvGraphicFramePr>
          <p:nvPr>
            <p:extLst>
              <p:ext uri="{D42A27DB-BD31-4B8C-83A1-F6EECF244321}">
                <p14:modId xmlns:p14="http://schemas.microsoft.com/office/powerpoint/2010/main" val="2112707483"/>
              </p:ext>
            </p:extLst>
          </p:nvPr>
        </p:nvGraphicFramePr>
        <p:xfrm>
          <a:off x="1295400" y="2286001"/>
          <a:ext cx="6324600" cy="3124199"/>
        </p:xfrm>
        <a:graphic>
          <a:graphicData uri="http://schemas.openxmlformats.org/presentationml/2006/ole">
            <mc:AlternateContent xmlns:mc="http://schemas.openxmlformats.org/markup-compatibility/2006">
              <mc:Choice xmlns:v="urn:schemas-microsoft-com:vml" Requires="v">
                <p:oleObj spid="_x0000_s15368" name="Document" r:id="rId4" imgW="6997700" imgH="3465513" progId="Word.Document.8">
                  <p:embed/>
                </p:oleObj>
              </mc:Choice>
              <mc:Fallback>
                <p:oleObj name="Document" r:id="rId4" imgW="6997700" imgH="3465513"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286001"/>
                        <a:ext cx="6324600" cy="3124199"/>
                      </a:xfrm>
                      <a:prstGeom prst="rect">
                        <a:avLst/>
                      </a:prstGeom>
                      <a:solidFill>
                        <a:schemeClr val="accent3"/>
                      </a:solidFill>
                      <a:ln>
                        <a:noFill/>
                      </a:ln>
                      <a:effectLst/>
                    </p:spPr>
                  </p:pic>
                </p:oleObj>
              </mc:Fallback>
            </mc:AlternateContent>
          </a:graphicData>
        </a:graphic>
      </p:graphicFrame>
      <p:sp>
        <p:nvSpPr>
          <p:cNvPr id="25604" name="Rectangle 4"/>
          <p:cNvSpPr>
            <a:spLocks noChangeArrowheads="1"/>
          </p:cNvSpPr>
          <p:nvPr/>
        </p:nvSpPr>
        <p:spPr bwMode="auto">
          <a:xfrm>
            <a:off x="3100450" y="5638800"/>
            <a:ext cx="5738750"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dirty="0">
                <a:solidFill>
                  <a:srgbClr val="002D6A"/>
                </a:solidFill>
                <a:latin typeface="Century Gothic"/>
              </a:rPr>
              <a:t>*</a:t>
            </a:r>
            <a:r>
              <a:rPr lang="en-US" altLang="en-US" sz="1600" dirty="0">
                <a:solidFill>
                  <a:srgbClr val="002D6A"/>
                </a:solidFill>
                <a:latin typeface="+mn-lt"/>
              </a:rPr>
              <a:t>That portion of a </a:t>
            </a:r>
            <a:r>
              <a:rPr lang="en-US" altLang="en-US" sz="1600" dirty="0" smtClean="0">
                <a:solidFill>
                  <a:srgbClr val="002D6A"/>
                </a:solidFill>
                <a:latin typeface="+mn-lt"/>
              </a:rPr>
              <a:t>condition attributable </a:t>
            </a:r>
            <a:r>
              <a:rPr lang="en-US" altLang="en-US" sz="1600" dirty="0">
                <a:solidFill>
                  <a:srgbClr val="002D6A"/>
                </a:solidFill>
                <a:latin typeface="+mn-lt"/>
              </a:rPr>
              <a:t>to specific risk factors</a:t>
            </a:r>
          </a:p>
        </p:txBody>
      </p:sp>
    </p:spTree>
    <p:extLst>
      <p:ext uri="{BB962C8B-B14F-4D97-AF65-F5344CB8AC3E}">
        <p14:creationId xmlns:p14="http://schemas.microsoft.com/office/powerpoint/2010/main" val="40815115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501219"/>
            <a:ext cx="6858000" cy="609599"/>
          </a:xfrm>
          <a:noFill/>
        </p:spPr>
        <p:txBody>
          <a:bodyPr>
            <a:noAutofit/>
          </a:bodyPr>
          <a:lstStyle/>
          <a:p>
            <a:r>
              <a:rPr lang="en-US" altLang="en-US" sz="3600" dirty="0" smtClean="0"/>
              <a:t>Estimates </a:t>
            </a:r>
            <a:r>
              <a:rPr lang="en-US" altLang="en-US" sz="3600" dirty="0"/>
              <a:t>of the Population Attributable </a:t>
            </a:r>
            <a:r>
              <a:rPr lang="en-US" altLang="en-US" sz="3600" dirty="0" smtClean="0"/>
              <a:t>Risk</a:t>
            </a:r>
            <a:r>
              <a:rPr lang="en-US" altLang="en-US" sz="3600" dirty="0"/>
              <a:t>* of ACEs for Selected Outcomes </a:t>
            </a:r>
            <a:r>
              <a:rPr lang="en-US" altLang="en-US" sz="3600" dirty="0" smtClean="0"/>
              <a:t>in Women </a:t>
            </a:r>
          </a:p>
        </p:txBody>
      </p:sp>
      <p:graphicFrame>
        <p:nvGraphicFramePr>
          <p:cNvPr id="18435" name="Object 3"/>
          <p:cNvGraphicFramePr>
            <a:graphicFrameLocks/>
          </p:cNvGraphicFramePr>
          <p:nvPr>
            <p:extLst>
              <p:ext uri="{D42A27DB-BD31-4B8C-83A1-F6EECF244321}">
                <p14:modId xmlns:p14="http://schemas.microsoft.com/office/powerpoint/2010/main" val="2326046549"/>
              </p:ext>
            </p:extLst>
          </p:nvPr>
        </p:nvGraphicFramePr>
        <p:xfrm>
          <a:off x="838200" y="2514600"/>
          <a:ext cx="7696199" cy="2654300"/>
        </p:xfrm>
        <a:graphic>
          <a:graphicData uri="http://schemas.openxmlformats.org/presentationml/2006/ole">
            <mc:AlternateContent xmlns:mc="http://schemas.openxmlformats.org/markup-compatibility/2006">
              <mc:Choice xmlns:v="urn:schemas-microsoft-com:vml" Requires="v">
                <p:oleObj spid="_x0000_s16391" name="Document" r:id="rId4" imgW="6991350" imgH="2349500" progId="Word.Document.8">
                  <p:embed/>
                </p:oleObj>
              </mc:Choice>
              <mc:Fallback>
                <p:oleObj name="Document" r:id="rId4" imgW="6991350" imgH="2349500"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514600"/>
                        <a:ext cx="7696199" cy="2654300"/>
                      </a:xfrm>
                      <a:prstGeom prst="rect">
                        <a:avLst/>
                      </a:prstGeom>
                      <a:solidFill>
                        <a:schemeClr val="accent3"/>
                      </a:solidFill>
                      <a:ln>
                        <a:noFill/>
                      </a:ln>
                      <a:effectLst/>
                    </p:spPr>
                  </p:pic>
                </p:oleObj>
              </mc:Fallback>
            </mc:AlternateContent>
          </a:graphicData>
        </a:graphic>
      </p:graphicFrame>
      <p:sp>
        <p:nvSpPr>
          <p:cNvPr id="18436" name="Rectangle 4"/>
          <p:cNvSpPr>
            <a:spLocks noChangeArrowheads="1"/>
          </p:cNvSpPr>
          <p:nvPr/>
        </p:nvSpPr>
        <p:spPr bwMode="auto">
          <a:xfrm>
            <a:off x="3316225" y="5486400"/>
            <a:ext cx="5751575"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dirty="0" smtClean="0">
                <a:solidFill>
                  <a:srgbClr val="002D6A"/>
                </a:solidFill>
                <a:latin typeface="+mj-lt"/>
              </a:rPr>
              <a:t>*</a:t>
            </a:r>
            <a:r>
              <a:rPr lang="en-US" altLang="en-US" sz="1600" dirty="0" smtClean="0">
                <a:solidFill>
                  <a:srgbClr val="002D6A"/>
                </a:solidFill>
                <a:latin typeface="+mn-lt"/>
              </a:rPr>
              <a:t>That </a:t>
            </a:r>
            <a:r>
              <a:rPr lang="en-US" altLang="en-US" sz="1600" dirty="0">
                <a:solidFill>
                  <a:srgbClr val="002D6A"/>
                </a:solidFill>
                <a:latin typeface="+mn-lt"/>
              </a:rPr>
              <a:t>portion of a condition attributable to specific risk factors</a:t>
            </a:r>
          </a:p>
        </p:txBody>
      </p:sp>
    </p:spTree>
    <p:extLst>
      <p:ext uri="{BB962C8B-B14F-4D97-AF65-F5344CB8AC3E}">
        <p14:creationId xmlns:p14="http://schemas.microsoft.com/office/powerpoint/2010/main" val="32465383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noFill/>
        </p:spPr>
        <p:txBody>
          <a:bodyPr>
            <a:normAutofit fontScale="90000"/>
          </a:bodyPr>
          <a:lstStyle/>
          <a:p>
            <a:r>
              <a:rPr lang="en-US" altLang="en-US" dirty="0" smtClean="0"/>
              <a:t>ACE and Serious Job Problems</a:t>
            </a:r>
          </a:p>
        </p:txBody>
      </p:sp>
      <p:graphicFrame>
        <p:nvGraphicFramePr>
          <p:cNvPr id="38915" name="Object 3">
            <a:hlinkClick r:id="" action="ppaction://ole?verb=0"/>
          </p:cNvPr>
          <p:cNvGraphicFramePr>
            <a:graphicFrameLocks/>
          </p:cNvGraphicFramePr>
          <p:nvPr>
            <p:extLst>
              <p:ext uri="{D42A27DB-BD31-4B8C-83A1-F6EECF244321}">
                <p14:modId xmlns:p14="http://schemas.microsoft.com/office/powerpoint/2010/main" val="361711057"/>
              </p:ext>
            </p:extLst>
          </p:nvPr>
        </p:nvGraphicFramePr>
        <p:xfrm>
          <a:off x="1905000" y="1905000"/>
          <a:ext cx="5719230" cy="3581400"/>
        </p:xfrm>
        <a:graphic>
          <a:graphicData uri="http://schemas.openxmlformats.org/presentationml/2006/ole">
            <mc:AlternateContent xmlns:mc="http://schemas.openxmlformats.org/markup-compatibility/2006">
              <mc:Choice xmlns:v="urn:schemas-microsoft-com:vml" Requires="v">
                <p:oleObj spid="_x0000_s17415" name="Chart" r:id="rId4" imgW="9039343" imgH="4343459" progId="MSGraph.Chart.8">
                  <p:embed followColorScheme="full"/>
                </p:oleObj>
              </mc:Choice>
              <mc:Fallback>
                <p:oleObj name="Chart" r:id="rId4" imgW="9039343" imgH="4343459" progId="MSGraph.Chart.8">
                  <p:embed followColorScheme="full"/>
                  <p:pic>
                    <p:nvPicPr>
                      <p:cNvPr id="0" name=""/>
                      <p:cNvPicPr>
                        <a:picLocks noChangeArrowheads="1"/>
                      </p:cNvPicPr>
                      <p:nvPr/>
                    </p:nvPicPr>
                    <p:blipFill>
                      <a:blip r:embed="rId5"/>
                      <a:srcRect/>
                      <a:stretch>
                        <a:fillRect/>
                      </a:stretch>
                    </p:blipFill>
                    <p:spPr bwMode="auto">
                      <a:xfrm>
                        <a:off x="1905000" y="1905000"/>
                        <a:ext cx="5719230" cy="3581400"/>
                      </a:xfrm>
                      <a:prstGeom prst="rect">
                        <a:avLst/>
                      </a:prstGeom>
                      <a:solidFill>
                        <a:schemeClr val="accent1"/>
                      </a:solidFill>
                      <a:ln>
                        <a:noFill/>
                      </a:ln>
                      <a:effectLst/>
                    </p:spPr>
                  </p:pic>
                </p:oleObj>
              </mc:Fallback>
            </mc:AlternateContent>
          </a:graphicData>
        </a:graphic>
      </p:graphicFrame>
    </p:spTree>
    <p:extLst>
      <p:ext uri="{BB962C8B-B14F-4D97-AF65-F5344CB8AC3E}">
        <p14:creationId xmlns:p14="http://schemas.microsoft.com/office/powerpoint/2010/main" val="221899570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2800" b="1" dirty="0" smtClean="0">
                <a:solidFill>
                  <a:srgbClr val="002D6A"/>
                </a:solidFill>
              </a:rPr>
              <a:t>Let’s</a:t>
            </a:r>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2800" b="1" dirty="0" smtClean="0">
                <a:solidFill>
                  <a:srgbClr val="002D6A"/>
                </a:solidFill>
              </a:rPr>
              <a:t>At </a:t>
            </a:r>
            <a:r>
              <a:rPr lang="en-US" sz="2800" b="1" dirty="0">
                <a:solidFill>
                  <a:srgbClr val="002D6A"/>
                </a:solidFill>
              </a:rPr>
              <a:t>O</a:t>
            </a:r>
            <a:r>
              <a:rPr lang="en-US" sz="2800" b="1" dirty="0" smtClean="0">
                <a:solidFill>
                  <a:srgbClr val="002D6A"/>
                </a:solidFill>
              </a:rPr>
              <a:t>ur Handout</a:t>
            </a:r>
            <a:endParaRPr lang="en-US" sz="2800" b="1" dirty="0">
              <a:solidFill>
                <a:srgbClr val="002D6A"/>
              </a:solidFill>
            </a:endParaRPr>
          </a:p>
          <a:p>
            <a:pPr marL="0" indent="0" algn="ctr">
              <a:buNone/>
            </a:pPr>
            <a:endParaRPr lang="en-US" dirty="0"/>
          </a:p>
        </p:txBody>
      </p:sp>
      <p:sp>
        <p:nvSpPr>
          <p:cNvPr id="2" name="Title 1"/>
          <p:cNvSpPr>
            <a:spLocks noGrp="1"/>
          </p:cNvSpPr>
          <p:nvPr>
            <p:ph type="title"/>
          </p:nvPr>
        </p:nvSpPr>
        <p:spPr/>
        <p:txBody>
          <a:bodyPr/>
          <a:lstStyle/>
          <a:p>
            <a:r>
              <a:rPr lang="en-US" dirty="0" smtClean="0"/>
              <a:t>Finding Your ACE Score</a:t>
            </a:r>
            <a:endParaRPr lang="en-US"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667000"/>
            <a:ext cx="4949411"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6184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dirty="0" smtClean="0">
                <a:solidFill>
                  <a:srgbClr val="002060"/>
                </a:solidFill>
              </a:rPr>
              <a:t>Experiences that represent medical and </a:t>
            </a:r>
          </a:p>
          <a:p>
            <a:pPr marL="0" indent="0">
              <a:buNone/>
            </a:pPr>
            <a:r>
              <a:rPr lang="en-US" sz="2400" dirty="0" smtClean="0">
                <a:solidFill>
                  <a:srgbClr val="002060"/>
                </a:solidFill>
              </a:rPr>
              <a:t>social problems of national importance</a:t>
            </a:r>
          </a:p>
          <a:p>
            <a:pPr>
              <a:buFont typeface="Arial" pitchFamily="34" charset="0"/>
              <a:buChar char="•"/>
            </a:pPr>
            <a:r>
              <a:rPr lang="en-US" sz="2400" dirty="0" smtClean="0">
                <a:solidFill>
                  <a:srgbClr val="002060"/>
                </a:solidFill>
              </a:rPr>
              <a:t>childhood abuse and neglect </a:t>
            </a:r>
          </a:p>
          <a:p>
            <a:pPr>
              <a:buFont typeface="Arial" pitchFamily="34" charset="0"/>
              <a:buChar char="•"/>
            </a:pPr>
            <a:r>
              <a:rPr lang="en-US" sz="2400" dirty="0" smtClean="0">
                <a:solidFill>
                  <a:srgbClr val="002060"/>
                </a:solidFill>
              </a:rPr>
              <a:t>growing up with domestic violence</a:t>
            </a:r>
          </a:p>
          <a:p>
            <a:pPr>
              <a:buFont typeface="Arial" pitchFamily="34" charset="0"/>
              <a:buChar char="•"/>
            </a:pPr>
            <a:r>
              <a:rPr lang="en-US" sz="2400" dirty="0" smtClean="0">
                <a:solidFill>
                  <a:srgbClr val="002060"/>
                </a:solidFill>
              </a:rPr>
              <a:t>substance abuse or mental illness in the home</a:t>
            </a:r>
          </a:p>
          <a:p>
            <a:pPr>
              <a:buFont typeface="Arial" pitchFamily="34" charset="0"/>
              <a:buChar char="•"/>
            </a:pPr>
            <a:r>
              <a:rPr lang="en-US" sz="2400" dirty="0" smtClean="0">
                <a:solidFill>
                  <a:srgbClr val="002060"/>
                </a:solidFill>
              </a:rPr>
              <a:t>parental loss</a:t>
            </a:r>
          </a:p>
          <a:p>
            <a:pPr>
              <a:buFont typeface="Arial" pitchFamily="34" charset="0"/>
              <a:buChar char="•"/>
            </a:pPr>
            <a:r>
              <a:rPr lang="en-US" sz="2400" dirty="0" smtClean="0">
                <a:solidFill>
                  <a:srgbClr val="002060"/>
                </a:solidFill>
              </a:rPr>
              <a:t>crime  </a:t>
            </a:r>
            <a:endParaRPr lang="en-US" sz="2400" dirty="0">
              <a:solidFill>
                <a:srgbClr val="002060"/>
              </a:solidFill>
            </a:endParaRPr>
          </a:p>
        </p:txBody>
      </p:sp>
      <p:sp>
        <p:nvSpPr>
          <p:cNvPr id="2" name="Title 1"/>
          <p:cNvSpPr>
            <a:spLocks noGrp="1"/>
          </p:cNvSpPr>
          <p:nvPr>
            <p:ph type="title"/>
          </p:nvPr>
        </p:nvSpPr>
        <p:spPr/>
        <p:txBody>
          <a:bodyPr>
            <a:noAutofit/>
          </a:bodyPr>
          <a:lstStyle/>
          <a:p>
            <a:r>
              <a:rPr lang="en-US" sz="3200" dirty="0" smtClean="0"/>
              <a:t>What do we </a:t>
            </a:r>
            <a:r>
              <a:rPr lang="en-US" sz="3200" dirty="0"/>
              <a:t>m</a:t>
            </a:r>
            <a:r>
              <a:rPr lang="en-US" sz="3200" dirty="0" smtClean="0"/>
              <a:t>ean by Adverse Childhood Experiences? </a:t>
            </a:r>
            <a:endParaRPr lang="en-US" sz="3200" dirty="0"/>
          </a:p>
        </p:txBody>
      </p:sp>
      <p:pic>
        <p:nvPicPr>
          <p:cNvPr id="4" name="Picture 8" descr="O:\Caliber\nccanch\cbconference\fourteenth\presentations\resized-images\old-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7762" y="4191000"/>
            <a:ext cx="16668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1524000"/>
            <a:ext cx="1665218" cy="2220291"/>
          </a:xfrm>
          <a:prstGeom prst="rect">
            <a:avLst/>
          </a:prstGeom>
        </p:spPr>
      </p:pic>
    </p:spTree>
    <p:extLst>
      <p:ext uri="{BB962C8B-B14F-4D97-AF65-F5344CB8AC3E}">
        <p14:creationId xmlns:p14="http://schemas.microsoft.com/office/powerpoint/2010/main" val="26149963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C871BEB-7509-4023-B2E9-CC08AA1E250E}" type="slidenum">
              <a:rPr lang="en-US" smtClean="0">
                <a:solidFill>
                  <a:prstClr val="black">
                    <a:tint val="75000"/>
                  </a:prstClr>
                </a:solidFill>
              </a:rPr>
              <a:pPr/>
              <a:t>40</a:t>
            </a:fld>
            <a:endParaRPr lang="en-US" dirty="0">
              <a:solidFill>
                <a:prstClr val="black">
                  <a:tint val="75000"/>
                </a:prstClr>
              </a:solidFill>
            </a:endParaRPr>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0" y="1562100"/>
            <a:ext cx="5435600"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51824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C871BEB-7509-4023-B2E9-CC08AA1E250E}" type="slidenum">
              <a:rPr lang="en-US" smtClean="0">
                <a:solidFill>
                  <a:prstClr val="black">
                    <a:tint val="75000"/>
                  </a:prstClr>
                </a:solidFill>
              </a:rPr>
              <a:pPr/>
              <a:t>41</a:t>
            </a:fld>
            <a:endParaRPr lang="en-US" dirty="0">
              <a:solidFill>
                <a:prstClr val="black">
                  <a:tint val="75000"/>
                </a:prstClr>
              </a:solidFill>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33476"/>
            <a:ext cx="5374166" cy="4029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54069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8458200" cy="4343400"/>
          </a:xfrm>
        </p:spPr>
        <p:txBody>
          <a:bodyPr>
            <a:normAutofit/>
          </a:bodyPr>
          <a:lstStyle/>
          <a:p>
            <a:pPr marL="0" indent="0">
              <a:buNone/>
            </a:pPr>
            <a:r>
              <a:rPr lang="en-US" sz="2200" dirty="0" smtClean="0">
                <a:solidFill>
                  <a:srgbClr val="002D6A"/>
                </a:solidFill>
              </a:rPr>
              <a:t>Adverse childhood experiences are the most basic cause of health risk behaviors, morbidity, disability, mortality, and healthcare costs</a:t>
            </a:r>
          </a:p>
          <a:p>
            <a:pPr marL="0" indent="0">
              <a:buNone/>
            </a:pPr>
            <a:endParaRPr lang="en-US" sz="2200" dirty="0" smtClean="0">
              <a:solidFill>
                <a:srgbClr val="002D6A"/>
              </a:solidFill>
            </a:endParaRPr>
          </a:p>
          <a:p>
            <a:pPr marL="0" indent="0">
              <a:buNone/>
            </a:pPr>
            <a:r>
              <a:rPr lang="en-US" sz="2200" dirty="0" smtClean="0">
                <a:solidFill>
                  <a:srgbClr val="002D6A"/>
                </a:solidFill>
              </a:rPr>
              <a:t>The findings from the ACE study provide a remarkable insight into how we become what we are as individuals and as a nation</a:t>
            </a:r>
          </a:p>
          <a:p>
            <a:pPr marL="0" indent="0">
              <a:buNone/>
            </a:pPr>
            <a:endParaRPr lang="en-US" sz="2200" dirty="0" smtClean="0">
              <a:solidFill>
                <a:srgbClr val="002D6A"/>
              </a:solidFill>
            </a:endParaRPr>
          </a:p>
          <a:p>
            <a:pPr marL="0" indent="0">
              <a:buNone/>
            </a:pPr>
            <a:r>
              <a:rPr lang="en-US" sz="2200" dirty="0" smtClean="0">
                <a:solidFill>
                  <a:srgbClr val="002D6A"/>
                </a:solidFill>
              </a:rPr>
              <a:t>They are important medically, socially, and economically. Indeed, they have given us reason to reconsider the very structure of medical, public health, and social services in America</a:t>
            </a:r>
          </a:p>
          <a:p>
            <a:pPr marL="460375" lvl="1" indent="0">
              <a:buNone/>
            </a:pPr>
            <a:endParaRPr lang="en-US" sz="2000" dirty="0">
              <a:solidFill>
                <a:srgbClr val="002D6A"/>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dirty="0"/>
          </a:p>
        </p:txBody>
      </p:sp>
      <p:sp>
        <p:nvSpPr>
          <p:cNvPr id="2" name="Title 1"/>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18783410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200" dirty="0" smtClean="0">
                <a:solidFill>
                  <a:srgbClr val="002D6A"/>
                </a:solidFill>
              </a:rPr>
              <a:t>The influence of childhood experience, including often-unrecognized traumatic events, is as powerful as Freud and his colleagues originally described it to be</a:t>
            </a:r>
          </a:p>
          <a:p>
            <a:pPr marL="0" indent="0">
              <a:buNone/>
            </a:pPr>
            <a:endParaRPr lang="en-US" sz="2200" dirty="0" smtClean="0">
              <a:solidFill>
                <a:srgbClr val="002D6A"/>
              </a:solidFill>
            </a:endParaRPr>
          </a:p>
          <a:p>
            <a:pPr marL="0" indent="0">
              <a:buNone/>
            </a:pPr>
            <a:r>
              <a:rPr lang="en-US" sz="2200" dirty="0" smtClean="0">
                <a:solidFill>
                  <a:srgbClr val="002D6A"/>
                </a:solidFill>
              </a:rPr>
              <a:t>In spite of these findings  the bio-psychosocial model and the bio-medical model of psychiatry remain at odds rather than taking advantage of the new discoveries</a:t>
            </a:r>
            <a:endParaRPr lang="en-US" sz="2200" dirty="0">
              <a:solidFill>
                <a:srgbClr val="002D6A"/>
              </a:solidFill>
            </a:endParaRPr>
          </a:p>
        </p:txBody>
      </p:sp>
      <p:sp>
        <p:nvSpPr>
          <p:cNvPr id="2" name="Title 1"/>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15619107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C871BEB-7509-4023-B2E9-CC08AA1E250E}" type="slidenum">
              <a:rPr lang="en-US" smtClean="0">
                <a:solidFill>
                  <a:prstClr val="black">
                    <a:tint val="75000"/>
                  </a:prstClr>
                </a:solidFill>
              </a:rPr>
              <a:pPr/>
              <a:t>44</a:t>
            </a:fld>
            <a:endParaRPr lang="en-US" dirty="0">
              <a:solidFill>
                <a:prstClr val="black">
                  <a:tint val="75000"/>
                </a:prstClr>
              </a:solidFill>
            </a:endParaRPr>
          </a:p>
        </p:txBody>
      </p:sp>
      <p:sp>
        <p:nvSpPr>
          <p:cNvPr id="4" name="Title 3"/>
          <p:cNvSpPr>
            <a:spLocks noGrp="1"/>
          </p:cNvSpPr>
          <p:nvPr>
            <p:ph type="title"/>
          </p:nvPr>
        </p:nvSpPr>
        <p:spPr/>
        <p:txBody>
          <a:bodyPr>
            <a:noAutofit/>
          </a:bodyPr>
          <a:lstStyle/>
          <a:p>
            <a:r>
              <a:rPr lang="en-US" dirty="0">
                <a:effectLst/>
              </a:rPr>
              <a:t>What Can We Do </a:t>
            </a:r>
            <a:r>
              <a:rPr lang="en-US" dirty="0" smtClean="0">
                <a:effectLst/>
              </a:rPr>
              <a:t>Now</a:t>
            </a:r>
            <a:endParaRPr lang="en-US" dirty="0">
              <a:effectLst/>
            </a:endParaRPr>
          </a:p>
        </p:txBody>
      </p:sp>
      <p:sp>
        <p:nvSpPr>
          <p:cNvPr id="3" name="Rectangle 2"/>
          <p:cNvSpPr/>
          <p:nvPr/>
        </p:nvSpPr>
        <p:spPr>
          <a:xfrm>
            <a:off x="685800" y="1981200"/>
            <a:ext cx="8001000" cy="3416320"/>
          </a:xfrm>
          <a:prstGeom prst="rect">
            <a:avLst/>
          </a:prstGeom>
        </p:spPr>
        <p:txBody>
          <a:bodyPr wrap="square">
            <a:spAutoFit/>
          </a:bodyPr>
          <a:lstStyle/>
          <a:p>
            <a:pPr>
              <a:defRPr/>
            </a:pPr>
            <a:r>
              <a:rPr lang="en-US" altLang="en-US" sz="2400" dirty="0">
                <a:solidFill>
                  <a:srgbClr val="002D6A"/>
                </a:solidFill>
              </a:rPr>
              <a:t>Routinely </a:t>
            </a:r>
            <a:r>
              <a:rPr lang="en-US" altLang="en-US" sz="2400" dirty="0" smtClean="0">
                <a:solidFill>
                  <a:srgbClr val="002D6A"/>
                </a:solidFill>
              </a:rPr>
              <a:t> </a:t>
            </a:r>
            <a:r>
              <a:rPr lang="en-US" altLang="en-US" sz="2400" dirty="0">
                <a:solidFill>
                  <a:srgbClr val="002D6A"/>
                </a:solidFill>
              </a:rPr>
              <a:t>seek history of adverse childhood experiences from all </a:t>
            </a:r>
            <a:r>
              <a:rPr lang="en-US" altLang="en-US" sz="2400" dirty="0" smtClean="0">
                <a:solidFill>
                  <a:srgbClr val="002D6A"/>
                </a:solidFill>
              </a:rPr>
              <a:t>patients</a:t>
            </a:r>
          </a:p>
          <a:p>
            <a:pPr>
              <a:defRPr/>
            </a:pPr>
            <a:endParaRPr lang="en-US" altLang="en-US" sz="2400" dirty="0">
              <a:solidFill>
                <a:srgbClr val="002D6A"/>
              </a:solidFill>
            </a:endParaRPr>
          </a:p>
          <a:p>
            <a:pPr>
              <a:defRPr/>
            </a:pPr>
            <a:r>
              <a:rPr lang="en-US" altLang="en-US" sz="2400" dirty="0">
                <a:solidFill>
                  <a:srgbClr val="002D6A"/>
                </a:solidFill>
              </a:rPr>
              <a:t>Acknowledge their reality by asking, “How has this affected you later in </a:t>
            </a:r>
            <a:r>
              <a:rPr lang="en-US" altLang="en-US" sz="2400" dirty="0" smtClean="0">
                <a:solidFill>
                  <a:srgbClr val="002D6A"/>
                </a:solidFill>
              </a:rPr>
              <a:t>life”</a:t>
            </a:r>
          </a:p>
          <a:p>
            <a:pPr>
              <a:defRPr/>
            </a:pPr>
            <a:endParaRPr lang="en-US" altLang="en-US" sz="2400" dirty="0">
              <a:solidFill>
                <a:srgbClr val="002D6A"/>
              </a:solidFill>
            </a:endParaRPr>
          </a:p>
          <a:p>
            <a:pPr>
              <a:defRPr/>
            </a:pPr>
            <a:r>
              <a:rPr lang="en-US" altLang="en-US" sz="2400" dirty="0">
                <a:solidFill>
                  <a:srgbClr val="002D6A"/>
                </a:solidFill>
              </a:rPr>
              <a:t>Arrange a return appointment to discuss possibilities for helping </a:t>
            </a:r>
            <a:r>
              <a:rPr lang="en-US" altLang="en-US" sz="2400" dirty="0" smtClean="0">
                <a:solidFill>
                  <a:srgbClr val="002D6A"/>
                </a:solidFill>
              </a:rPr>
              <a:t>them</a:t>
            </a:r>
            <a:endParaRPr lang="en-US" altLang="en-US" sz="2400" dirty="0">
              <a:solidFill>
                <a:srgbClr val="002D6A"/>
              </a:solidFill>
            </a:endParaRPr>
          </a:p>
          <a:p>
            <a:pPr>
              <a:defRPr/>
            </a:pPr>
            <a:endParaRPr lang="en-US" altLang="en-US" sz="2400" dirty="0">
              <a:solidFill>
                <a:srgbClr val="4F81BD"/>
              </a:solidFill>
            </a:endParaRPr>
          </a:p>
        </p:txBody>
      </p:sp>
    </p:spTree>
    <p:extLst>
      <p:ext uri="{BB962C8B-B14F-4D97-AF65-F5344CB8AC3E}">
        <p14:creationId xmlns:p14="http://schemas.microsoft.com/office/powerpoint/2010/main" val="29395725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1000" y="1600200"/>
            <a:ext cx="8458200" cy="4343400"/>
          </a:xfrm>
        </p:spPr>
        <p:txBody>
          <a:bodyPr/>
          <a:lstStyle/>
          <a:p>
            <a:pPr marL="0" indent="0" algn="ctr">
              <a:buNone/>
            </a:pPr>
            <a:r>
              <a:rPr lang="en-US" sz="3200" b="1" dirty="0">
                <a:solidFill>
                  <a:srgbClr val="002D6A"/>
                </a:solidFill>
              </a:rPr>
              <a:t>THANK YOU!</a:t>
            </a:r>
            <a:endParaRPr lang="en-US" sz="3200" b="1" dirty="0" smtClean="0">
              <a:solidFill>
                <a:srgbClr val="002D6A"/>
              </a:solidFill>
            </a:endParaRPr>
          </a:p>
          <a:p>
            <a:pPr marL="0" indent="0" algn="ctr">
              <a:buNone/>
            </a:pPr>
            <a:endParaRPr lang="en-US" dirty="0">
              <a:solidFill>
                <a:srgbClr val="002D6A"/>
              </a:solidFill>
            </a:endParaRPr>
          </a:p>
          <a:p>
            <a:pPr marL="0" indent="0" algn="ctr">
              <a:buNone/>
            </a:pPr>
            <a:r>
              <a:rPr lang="en-US" dirty="0" smtClean="0">
                <a:solidFill>
                  <a:srgbClr val="002D6A"/>
                </a:solidFill>
              </a:rPr>
              <a:t>STAR Health</a:t>
            </a:r>
            <a:endParaRPr lang="en-US" dirty="0">
              <a:solidFill>
                <a:srgbClr val="002D6A"/>
              </a:solidFill>
            </a:endParaRPr>
          </a:p>
          <a:p>
            <a:pPr marL="0" indent="0" algn="ctr">
              <a:buNone/>
            </a:pPr>
            <a:r>
              <a:rPr lang="en-US" dirty="0" smtClean="0">
                <a:solidFill>
                  <a:srgbClr val="002D6A"/>
                </a:solidFill>
              </a:rPr>
              <a:t>Behavioral </a:t>
            </a:r>
            <a:r>
              <a:rPr lang="en-US" dirty="0">
                <a:solidFill>
                  <a:srgbClr val="002D6A"/>
                </a:solidFill>
              </a:rPr>
              <a:t>Health Service Management</a:t>
            </a:r>
          </a:p>
          <a:p>
            <a:pPr marL="0" indent="0" algn="ctr">
              <a:buNone/>
            </a:pPr>
            <a:r>
              <a:rPr lang="en-US" dirty="0" smtClean="0">
                <a:solidFill>
                  <a:srgbClr val="002D6A"/>
                </a:solidFill>
              </a:rPr>
              <a:t>Physical </a:t>
            </a:r>
            <a:r>
              <a:rPr lang="en-US" dirty="0">
                <a:solidFill>
                  <a:srgbClr val="002D6A"/>
                </a:solidFill>
              </a:rPr>
              <a:t>Health Service Management </a:t>
            </a:r>
          </a:p>
          <a:p>
            <a:pPr marL="0" indent="0" algn="ctr">
              <a:buNone/>
            </a:pPr>
            <a:r>
              <a:rPr lang="en-US" dirty="0" smtClean="0">
                <a:solidFill>
                  <a:srgbClr val="002D6A"/>
                </a:solidFill>
              </a:rPr>
              <a:t>Member </a:t>
            </a:r>
            <a:r>
              <a:rPr lang="en-US" dirty="0">
                <a:solidFill>
                  <a:srgbClr val="002D6A"/>
                </a:solidFill>
              </a:rPr>
              <a:t>Services</a:t>
            </a:r>
          </a:p>
          <a:p>
            <a:pPr marL="0" indent="0" algn="ctr">
              <a:buNone/>
            </a:pPr>
            <a:r>
              <a:rPr lang="en-US" dirty="0">
                <a:solidFill>
                  <a:srgbClr val="002D6A"/>
                </a:solidFill>
              </a:rPr>
              <a:t>866-912-6283</a:t>
            </a:r>
          </a:p>
        </p:txBody>
      </p:sp>
      <p:sp>
        <p:nvSpPr>
          <p:cNvPr id="3" name="Slide Number Placeholder 2"/>
          <p:cNvSpPr>
            <a:spLocks noGrp="1"/>
          </p:cNvSpPr>
          <p:nvPr>
            <p:ph type="sldNum" sz="quarter" idx="12"/>
          </p:nvPr>
        </p:nvSpPr>
        <p:spPr/>
        <p:txBody>
          <a:bodyPr/>
          <a:lstStyle/>
          <a:p>
            <a:fld id="{1C871BEB-7509-4023-B2E9-CC08AA1E250E}" type="slidenum">
              <a:rPr lang="en-US" smtClean="0"/>
              <a:t>45</a:t>
            </a:fld>
            <a:endParaRPr lang="en-US" dirty="0"/>
          </a:p>
        </p:txBody>
      </p:sp>
      <p:sp>
        <p:nvSpPr>
          <p:cNvPr id="6" name="Title 5"/>
          <p:cNvSpPr>
            <a:spLocks noGrp="1"/>
          </p:cNvSpPr>
          <p:nvPr>
            <p:ph type="title"/>
          </p:nvPr>
        </p:nvSpPr>
        <p:spPr/>
        <p:txBody>
          <a:bodyPr/>
          <a:lstStyle/>
          <a:p>
            <a:pPr algn="ctr"/>
            <a:r>
              <a:rPr lang="en-US" dirty="0"/>
              <a:t>		</a:t>
            </a:r>
          </a:p>
        </p:txBody>
      </p:sp>
    </p:spTree>
    <p:extLst>
      <p:ext uri="{BB962C8B-B14F-4D97-AF65-F5344CB8AC3E}">
        <p14:creationId xmlns:p14="http://schemas.microsoft.com/office/powerpoint/2010/main" val="3933083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989888" y="2950010"/>
            <a:ext cx="1693414" cy="527050"/>
          </a:xfrm>
          <a:prstGeom prst="rect">
            <a:avLst/>
          </a:prstGeom>
          <a:solidFill>
            <a:srgbClr val="003366"/>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solidFill>
                <a:srgbClr val="1F497D"/>
              </a:solidFill>
            </a:endParaRPr>
          </a:p>
        </p:txBody>
      </p:sp>
      <p:sp>
        <p:nvSpPr>
          <p:cNvPr id="6" name="Rectangle 4"/>
          <p:cNvSpPr>
            <a:spLocks noChangeArrowheads="1"/>
          </p:cNvSpPr>
          <p:nvPr/>
        </p:nvSpPr>
        <p:spPr bwMode="auto">
          <a:xfrm>
            <a:off x="457200" y="1600200"/>
            <a:ext cx="3643627" cy="1320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dirty="0">
                <a:solidFill>
                  <a:srgbClr val="1F497D"/>
                </a:solidFill>
                <a:latin typeface="+mn-lt"/>
              </a:rPr>
              <a:t>Survey Wave 1  </a:t>
            </a:r>
            <a:r>
              <a:rPr lang="en-US" altLang="en-US" sz="2000" dirty="0" smtClean="0">
                <a:solidFill>
                  <a:srgbClr val="1F497D"/>
                </a:solidFill>
                <a:latin typeface="+mn-lt"/>
              </a:rPr>
              <a:t>- </a:t>
            </a:r>
            <a:r>
              <a:rPr lang="en-US" altLang="en-US" sz="2000" dirty="0">
                <a:solidFill>
                  <a:srgbClr val="1F497D"/>
                </a:solidFill>
                <a:latin typeface="+mn-lt"/>
              </a:rPr>
              <a:t>complete</a:t>
            </a:r>
          </a:p>
          <a:p>
            <a:r>
              <a:rPr lang="en-US" altLang="en-US" sz="2000" dirty="0">
                <a:solidFill>
                  <a:srgbClr val="1F497D"/>
                </a:solidFill>
                <a:latin typeface="+mn-lt"/>
              </a:rPr>
              <a:t>71% response (9,508/13,454)</a:t>
            </a:r>
          </a:p>
          <a:p>
            <a:r>
              <a:rPr lang="en-US" altLang="en-US" sz="2000" dirty="0">
                <a:solidFill>
                  <a:srgbClr val="1F497D"/>
                </a:solidFill>
                <a:latin typeface="+mn-lt"/>
              </a:rPr>
              <a:t>  </a:t>
            </a:r>
            <a:r>
              <a:rPr lang="en-US" altLang="en-US" sz="2000" dirty="0" smtClean="0">
                <a:solidFill>
                  <a:srgbClr val="1F497D"/>
                </a:solidFill>
                <a:latin typeface="+mn-lt"/>
              </a:rPr>
              <a:t>   n=15,000</a:t>
            </a:r>
            <a:endParaRPr lang="en-US" altLang="en-US" sz="2000" dirty="0">
              <a:solidFill>
                <a:srgbClr val="1F497D"/>
              </a:solidFill>
              <a:latin typeface="+mn-lt"/>
            </a:endParaRPr>
          </a:p>
          <a:p>
            <a:r>
              <a:rPr lang="en-US" altLang="en-US" sz="2000" dirty="0">
                <a:solidFill>
                  <a:srgbClr val="1F497D"/>
                </a:solidFill>
                <a:latin typeface="+mn-lt"/>
              </a:rPr>
              <a:t> </a:t>
            </a:r>
            <a:r>
              <a:rPr lang="en-US" altLang="en-US" sz="2000" dirty="0" smtClean="0">
                <a:solidFill>
                  <a:srgbClr val="1F497D"/>
                </a:solidFill>
                <a:latin typeface="+mn-lt"/>
              </a:rPr>
              <a:t>    71</a:t>
            </a:r>
            <a:r>
              <a:rPr lang="en-US" altLang="en-US" sz="2000" dirty="0">
                <a:solidFill>
                  <a:srgbClr val="1F497D"/>
                </a:solidFill>
                <a:latin typeface="+mn-lt"/>
              </a:rPr>
              <a:t>% response</a:t>
            </a:r>
          </a:p>
        </p:txBody>
      </p:sp>
      <p:sp>
        <p:nvSpPr>
          <p:cNvPr id="7" name="Rectangle 5"/>
          <p:cNvSpPr>
            <a:spLocks noChangeArrowheads="1"/>
          </p:cNvSpPr>
          <p:nvPr/>
        </p:nvSpPr>
        <p:spPr bwMode="auto">
          <a:xfrm>
            <a:off x="457200" y="3873500"/>
            <a:ext cx="2493645" cy="705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dirty="0">
                <a:solidFill>
                  <a:srgbClr val="1F497D"/>
                </a:solidFill>
                <a:latin typeface="+mn-lt"/>
              </a:rPr>
              <a:t>Survey Wave II</a:t>
            </a:r>
          </a:p>
          <a:p>
            <a:r>
              <a:rPr lang="en-US" altLang="en-US" sz="2000" dirty="0">
                <a:solidFill>
                  <a:srgbClr val="1F497D"/>
                </a:solidFill>
                <a:latin typeface="+mn-lt"/>
              </a:rPr>
              <a:t>     </a:t>
            </a:r>
            <a:r>
              <a:rPr lang="en-US" altLang="en-US" sz="2000" dirty="0" smtClean="0">
                <a:solidFill>
                  <a:srgbClr val="1F497D"/>
                </a:solidFill>
                <a:latin typeface="+mn-lt"/>
              </a:rPr>
              <a:t>n=15,000</a:t>
            </a:r>
            <a:endParaRPr lang="en-US" altLang="en-US" sz="2000" dirty="0">
              <a:solidFill>
                <a:srgbClr val="1F497D"/>
              </a:solidFill>
              <a:latin typeface="+mn-lt"/>
            </a:endParaRPr>
          </a:p>
        </p:txBody>
      </p:sp>
      <p:sp>
        <p:nvSpPr>
          <p:cNvPr id="8" name="Rectangle 6"/>
          <p:cNvSpPr>
            <a:spLocks noChangeArrowheads="1"/>
          </p:cNvSpPr>
          <p:nvPr/>
        </p:nvSpPr>
        <p:spPr bwMode="auto">
          <a:xfrm>
            <a:off x="609600" y="4523189"/>
            <a:ext cx="2265045"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dirty="0">
                <a:solidFill>
                  <a:srgbClr val="1F497D"/>
                </a:solidFill>
                <a:latin typeface="+mn-lt"/>
              </a:rPr>
              <a:t>All medical evaluations</a:t>
            </a:r>
          </a:p>
          <a:p>
            <a:r>
              <a:rPr lang="en-US" altLang="en-US" sz="1600" dirty="0">
                <a:solidFill>
                  <a:srgbClr val="1F497D"/>
                </a:solidFill>
                <a:latin typeface="+mn-lt"/>
              </a:rPr>
              <a:t>abstracted</a:t>
            </a:r>
          </a:p>
        </p:txBody>
      </p:sp>
      <p:sp>
        <p:nvSpPr>
          <p:cNvPr id="9" name="Rectangle 7"/>
          <p:cNvSpPr>
            <a:spLocks noChangeArrowheads="1"/>
          </p:cNvSpPr>
          <p:nvPr/>
        </p:nvSpPr>
        <p:spPr bwMode="auto">
          <a:xfrm>
            <a:off x="3976346" y="3505200"/>
            <a:ext cx="1695583" cy="527050"/>
          </a:xfrm>
          <a:prstGeom prst="rect">
            <a:avLst/>
          </a:prstGeom>
          <a:solidFill>
            <a:srgbClr val="003366"/>
          </a:solidFill>
          <a:ln w="127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solidFill>
                <a:srgbClr val="1F497D"/>
              </a:solidFill>
            </a:endParaRPr>
          </a:p>
        </p:txBody>
      </p:sp>
      <p:sp>
        <p:nvSpPr>
          <p:cNvPr id="10" name="Rectangle 8"/>
          <p:cNvSpPr>
            <a:spLocks noChangeArrowheads="1"/>
          </p:cNvSpPr>
          <p:nvPr/>
        </p:nvSpPr>
        <p:spPr bwMode="auto">
          <a:xfrm>
            <a:off x="4267200" y="3048000"/>
            <a:ext cx="1088441"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dirty="0">
                <a:solidFill>
                  <a:prstClr val="white"/>
                </a:solidFill>
                <a:latin typeface="+mn-lt"/>
              </a:rPr>
              <a:t>Present</a:t>
            </a:r>
          </a:p>
        </p:txBody>
      </p:sp>
      <p:sp>
        <p:nvSpPr>
          <p:cNvPr id="11" name="Rectangle 9"/>
          <p:cNvSpPr>
            <a:spLocks noChangeArrowheads="1"/>
          </p:cNvSpPr>
          <p:nvPr/>
        </p:nvSpPr>
        <p:spPr bwMode="auto">
          <a:xfrm>
            <a:off x="3810000" y="3512132"/>
            <a:ext cx="2135187"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2000" dirty="0">
                <a:solidFill>
                  <a:prstClr val="white"/>
                </a:solidFill>
                <a:latin typeface="+mn-lt"/>
              </a:rPr>
              <a:t>Health Status</a:t>
            </a:r>
          </a:p>
        </p:txBody>
      </p:sp>
      <p:sp>
        <p:nvSpPr>
          <p:cNvPr id="12" name="Line 10"/>
          <p:cNvSpPr>
            <a:spLocks noChangeShapeType="1"/>
          </p:cNvSpPr>
          <p:nvPr/>
        </p:nvSpPr>
        <p:spPr bwMode="auto">
          <a:xfrm>
            <a:off x="3053322" y="3054315"/>
            <a:ext cx="920750" cy="45088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1F497D"/>
              </a:solidFill>
            </a:endParaRPr>
          </a:p>
        </p:txBody>
      </p:sp>
      <p:sp>
        <p:nvSpPr>
          <p:cNvPr id="13" name="Line 11"/>
          <p:cNvSpPr>
            <a:spLocks noChangeShapeType="1"/>
          </p:cNvSpPr>
          <p:nvPr/>
        </p:nvSpPr>
        <p:spPr bwMode="auto">
          <a:xfrm flipV="1">
            <a:off x="3053321" y="3547387"/>
            <a:ext cx="920750" cy="678773"/>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1F497D"/>
              </a:solidFill>
            </a:endParaRPr>
          </a:p>
        </p:txBody>
      </p:sp>
      <p:sp>
        <p:nvSpPr>
          <p:cNvPr id="14" name="Rectangle 12"/>
          <p:cNvSpPr>
            <a:spLocks noChangeArrowheads="1"/>
          </p:cNvSpPr>
          <p:nvPr/>
        </p:nvSpPr>
        <p:spPr bwMode="auto">
          <a:xfrm>
            <a:off x="6212429" y="1752600"/>
            <a:ext cx="2631415" cy="3475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342900" indent="-342900">
              <a:buFont typeface="Arial" pitchFamily="34" charset="0"/>
              <a:buChar char="•"/>
            </a:pPr>
            <a:r>
              <a:rPr lang="en-US" altLang="en-US" sz="2000" dirty="0">
                <a:solidFill>
                  <a:srgbClr val="1F497D"/>
                </a:solidFill>
                <a:latin typeface="+mn-lt"/>
              </a:rPr>
              <a:t>Mortality</a:t>
            </a:r>
          </a:p>
          <a:p>
            <a:pPr marL="342900" indent="-342900">
              <a:buFont typeface="Arial" pitchFamily="34" charset="0"/>
              <a:buChar char="•"/>
            </a:pPr>
            <a:r>
              <a:rPr lang="en-US" altLang="en-US" sz="2000" dirty="0" smtClean="0">
                <a:solidFill>
                  <a:srgbClr val="1F497D"/>
                </a:solidFill>
                <a:latin typeface="+mn-lt"/>
              </a:rPr>
              <a:t>National </a:t>
            </a:r>
            <a:r>
              <a:rPr lang="en-US" altLang="en-US" sz="2000" dirty="0">
                <a:solidFill>
                  <a:srgbClr val="1F497D"/>
                </a:solidFill>
                <a:latin typeface="+mn-lt"/>
              </a:rPr>
              <a:t>Death </a:t>
            </a:r>
            <a:r>
              <a:rPr lang="en-US" altLang="en-US" sz="2000" dirty="0" smtClean="0">
                <a:solidFill>
                  <a:srgbClr val="1F497D"/>
                </a:solidFill>
                <a:latin typeface="+mn-lt"/>
              </a:rPr>
              <a:t>Index</a:t>
            </a:r>
          </a:p>
          <a:p>
            <a:pPr marL="342900" indent="-342900">
              <a:buFont typeface="Arial" pitchFamily="34" charset="0"/>
              <a:buChar char="•"/>
            </a:pPr>
            <a:r>
              <a:rPr lang="en-US" altLang="en-US" sz="2000" dirty="0" smtClean="0">
                <a:solidFill>
                  <a:srgbClr val="1F497D"/>
                </a:solidFill>
                <a:latin typeface="+mn-lt"/>
              </a:rPr>
              <a:t>Morbidity</a:t>
            </a:r>
          </a:p>
          <a:p>
            <a:pPr marL="342900" indent="-342900">
              <a:buFont typeface="Arial" pitchFamily="34" charset="0"/>
              <a:buChar char="•"/>
            </a:pPr>
            <a:r>
              <a:rPr lang="en-US" altLang="en-US" sz="2000" dirty="0" smtClean="0">
                <a:solidFill>
                  <a:srgbClr val="1F497D"/>
                </a:solidFill>
                <a:latin typeface="+mn-lt"/>
              </a:rPr>
              <a:t>Hospital </a:t>
            </a:r>
            <a:r>
              <a:rPr lang="en-US" altLang="en-US" sz="2000" dirty="0">
                <a:solidFill>
                  <a:srgbClr val="1F497D"/>
                </a:solidFill>
                <a:latin typeface="+mn-lt"/>
              </a:rPr>
              <a:t>Discharge</a:t>
            </a:r>
          </a:p>
          <a:p>
            <a:pPr marL="342900" indent="-342900">
              <a:buFont typeface="Arial" pitchFamily="34" charset="0"/>
              <a:buChar char="•"/>
            </a:pPr>
            <a:r>
              <a:rPr lang="en-US" altLang="en-US" sz="2000" dirty="0" smtClean="0">
                <a:solidFill>
                  <a:srgbClr val="1F497D"/>
                </a:solidFill>
                <a:latin typeface="+mn-lt"/>
              </a:rPr>
              <a:t>Outpatient </a:t>
            </a:r>
            <a:r>
              <a:rPr lang="en-US" altLang="en-US" sz="2000" dirty="0">
                <a:solidFill>
                  <a:srgbClr val="1F497D"/>
                </a:solidFill>
                <a:latin typeface="+mn-lt"/>
              </a:rPr>
              <a:t>Visits</a:t>
            </a:r>
          </a:p>
          <a:p>
            <a:pPr marL="342900" indent="-342900">
              <a:buFont typeface="Arial" pitchFamily="34" charset="0"/>
              <a:buChar char="•"/>
            </a:pPr>
            <a:r>
              <a:rPr lang="en-US" altLang="en-US" sz="2000" dirty="0" smtClean="0">
                <a:solidFill>
                  <a:srgbClr val="1F497D"/>
                </a:solidFill>
                <a:latin typeface="+mn-lt"/>
              </a:rPr>
              <a:t>Emergency </a:t>
            </a:r>
            <a:r>
              <a:rPr lang="en-US" altLang="en-US" sz="2000" dirty="0">
                <a:solidFill>
                  <a:srgbClr val="1F497D"/>
                </a:solidFill>
                <a:latin typeface="+mn-lt"/>
              </a:rPr>
              <a:t>Room Visits</a:t>
            </a:r>
          </a:p>
          <a:p>
            <a:pPr marL="342900" indent="-342900">
              <a:buFont typeface="Arial" pitchFamily="34" charset="0"/>
              <a:buChar char="•"/>
            </a:pPr>
            <a:r>
              <a:rPr lang="en-US" altLang="en-US" sz="2000" dirty="0" smtClean="0">
                <a:solidFill>
                  <a:srgbClr val="1F497D"/>
                </a:solidFill>
                <a:latin typeface="+mn-lt"/>
              </a:rPr>
              <a:t>Pharmacy </a:t>
            </a:r>
            <a:r>
              <a:rPr lang="en-US" altLang="en-US" sz="2000" dirty="0">
                <a:solidFill>
                  <a:srgbClr val="1F497D"/>
                </a:solidFill>
                <a:latin typeface="+mn-lt"/>
              </a:rPr>
              <a:t>Utilization</a:t>
            </a:r>
          </a:p>
        </p:txBody>
      </p:sp>
      <p:sp>
        <p:nvSpPr>
          <p:cNvPr id="15" name="Rectangle 13"/>
          <p:cNvSpPr>
            <a:spLocks noChangeArrowheads="1"/>
          </p:cNvSpPr>
          <p:nvPr/>
        </p:nvSpPr>
        <p:spPr bwMode="auto">
          <a:xfrm>
            <a:off x="554355" y="3075389"/>
            <a:ext cx="2493645"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dirty="0">
                <a:solidFill>
                  <a:srgbClr val="1F497D"/>
                </a:solidFill>
                <a:latin typeface="+mn-lt"/>
              </a:rPr>
              <a:t>All medical evaluations</a:t>
            </a:r>
          </a:p>
          <a:p>
            <a:r>
              <a:rPr lang="en-US" altLang="en-US" sz="1600" dirty="0">
                <a:solidFill>
                  <a:srgbClr val="1F497D"/>
                </a:solidFill>
                <a:latin typeface="+mn-lt"/>
              </a:rPr>
              <a:t>abstracted</a:t>
            </a:r>
          </a:p>
        </p:txBody>
      </p:sp>
      <p:sp>
        <p:nvSpPr>
          <p:cNvPr id="16" name="Rectangle 14"/>
          <p:cNvSpPr>
            <a:spLocks noChangeArrowheads="1"/>
          </p:cNvSpPr>
          <p:nvPr/>
        </p:nvSpPr>
        <p:spPr bwMode="auto">
          <a:xfrm>
            <a:off x="3048000" y="3352800"/>
            <a:ext cx="50975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dirty="0">
                <a:solidFill>
                  <a:srgbClr val="1F497D"/>
                </a:solidFill>
                <a:latin typeface="+mn-lt"/>
              </a:rPr>
              <a:t>vs</a:t>
            </a:r>
            <a:r>
              <a:rPr lang="en-US" altLang="en-US" sz="2000" dirty="0">
                <a:solidFill>
                  <a:srgbClr val="1F497D"/>
                </a:solidFill>
                <a:latin typeface="Century Gothic" pitchFamily="34" charset="0"/>
              </a:rPr>
              <a:t>.</a:t>
            </a:r>
          </a:p>
        </p:txBody>
      </p:sp>
      <p:sp>
        <p:nvSpPr>
          <p:cNvPr id="18" name="Line 16"/>
          <p:cNvSpPr>
            <a:spLocks noChangeShapeType="1"/>
          </p:cNvSpPr>
          <p:nvPr/>
        </p:nvSpPr>
        <p:spPr bwMode="auto">
          <a:xfrm flipV="1">
            <a:off x="5791200" y="3491706"/>
            <a:ext cx="215900" cy="13494"/>
          </a:xfrm>
          <a:prstGeom prst="line">
            <a:avLst/>
          </a:prstGeom>
          <a:noFill/>
          <a:ln w="12700">
            <a:solidFill>
              <a:schemeClr val="tx2"/>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dirty="0">
              <a:solidFill>
                <a:srgbClr val="1F497D"/>
              </a:solidFill>
            </a:endParaRPr>
          </a:p>
        </p:txBody>
      </p:sp>
      <p:sp>
        <p:nvSpPr>
          <p:cNvPr id="2" name="Title 1"/>
          <p:cNvSpPr>
            <a:spLocks noGrp="1"/>
          </p:cNvSpPr>
          <p:nvPr>
            <p:ph type="title"/>
          </p:nvPr>
        </p:nvSpPr>
        <p:spPr>
          <a:xfrm>
            <a:off x="495300" y="609601"/>
            <a:ext cx="5715000" cy="609599"/>
          </a:xfrm>
        </p:spPr>
        <p:txBody>
          <a:bodyPr/>
          <a:lstStyle/>
          <a:p>
            <a:r>
              <a:rPr lang="en-US" dirty="0" smtClean="0"/>
              <a:t>ACE Study Design</a:t>
            </a:r>
            <a:endParaRPr lang="en-US" dirty="0"/>
          </a:p>
        </p:txBody>
      </p:sp>
    </p:spTree>
    <p:extLst>
      <p:ext uri="{BB962C8B-B14F-4D97-AF65-F5344CB8AC3E}">
        <p14:creationId xmlns:p14="http://schemas.microsoft.com/office/powerpoint/2010/main" val="4010313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81000" y="1905000"/>
            <a:ext cx="6248400" cy="4343400"/>
          </a:xfrm>
        </p:spPr>
        <p:txBody>
          <a:bodyPr>
            <a:normAutofit/>
          </a:bodyPr>
          <a:lstStyle/>
          <a:p>
            <a:pPr marL="0" indent="0">
              <a:buNone/>
            </a:pPr>
            <a:r>
              <a:rPr lang="en-US" sz="2400" b="1" dirty="0" smtClean="0">
                <a:solidFill>
                  <a:srgbClr val="002D6A"/>
                </a:solidFill>
              </a:rPr>
              <a:t>Summary of Findings: </a:t>
            </a:r>
          </a:p>
          <a:p>
            <a:r>
              <a:rPr lang="en-US" sz="2400" dirty="0" smtClean="0">
                <a:solidFill>
                  <a:srgbClr val="002D6A"/>
                </a:solidFill>
              </a:rPr>
              <a:t>Adverse Childhood Experiences (ACEs) are very common</a:t>
            </a:r>
          </a:p>
          <a:p>
            <a:r>
              <a:rPr lang="en-US" sz="2400" dirty="0" smtClean="0">
                <a:solidFill>
                  <a:srgbClr val="002D6A"/>
                </a:solidFill>
              </a:rPr>
              <a:t>ACES are strong predictors of later health risks and disease</a:t>
            </a:r>
          </a:p>
          <a:p>
            <a:r>
              <a:rPr lang="en-US" sz="2400" dirty="0" smtClean="0">
                <a:solidFill>
                  <a:srgbClr val="002D6A"/>
                </a:solidFill>
              </a:rPr>
              <a:t>This combination makes ACEs the leading determinant of the health and social well-being of our nation</a:t>
            </a:r>
          </a:p>
          <a:p>
            <a:endParaRPr lang="en-US" b="1" dirty="0"/>
          </a:p>
        </p:txBody>
      </p:sp>
      <p:sp>
        <p:nvSpPr>
          <p:cNvPr id="8" name="Title 7"/>
          <p:cNvSpPr>
            <a:spLocks noGrp="1"/>
          </p:cNvSpPr>
          <p:nvPr>
            <p:ph type="title"/>
          </p:nvPr>
        </p:nvSpPr>
        <p:spPr/>
        <p:txBody>
          <a:bodyPr>
            <a:noAutofit/>
          </a:bodyPr>
          <a:lstStyle/>
          <a:p>
            <a:r>
              <a:rPr lang="en-US" sz="3200" dirty="0" smtClean="0"/>
              <a:t>The Adverse Childhood Experiences (ACE) Study </a:t>
            </a:r>
            <a:endParaRPr lang="en-US" sz="3200" dirty="0"/>
          </a:p>
        </p:txBody>
      </p:sp>
      <p:pic>
        <p:nvPicPr>
          <p:cNvPr id="11" name="Content Placeholder 10"/>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6858000" y="2794000"/>
            <a:ext cx="2019300" cy="2692400"/>
          </a:xfrm>
          <a:prstGeom prst="rect">
            <a:avLst/>
          </a:prstGeom>
        </p:spPr>
      </p:pic>
    </p:spTree>
    <p:extLst>
      <p:ext uri="{BB962C8B-B14F-4D97-AF65-F5344CB8AC3E}">
        <p14:creationId xmlns:p14="http://schemas.microsoft.com/office/powerpoint/2010/main" val="2646171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Number Placeholder 3"/>
          <p:cNvSpPr>
            <a:spLocks noGrp="1"/>
          </p:cNvSpPr>
          <p:nvPr>
            <p:ph type="sldNum" sz="quarter" idx="12"/>
          </p:nvPr>
        </p:nvSpPr>
        <p:spPr>
          <a:prstGeom prst="rect">
            <a:avLst/>
          </a:prstGeom>
          <a:noFill/>
          <a:ln>
            <a:miter lim="800000"/>
            <a:headEnd/>
            <a:tailEnd/>
          </a:ln>
        </p:spPr>
        <p:txBody>
          <a:bodyPr/>
          <a:lstStyle/>
          <a:p>
            <a:fld id="{79C4F0B7-B7C4-4981-B29D-FFB16EEFF331}" type="slidenum">
              <a:rPr lang="en-US" smtClean="0">
                <a:latin typeface="Franklin Gothic Book"/>
                <a:ea typeface="ＭＳ Ｐゴシック"/>
                <a:cs typeface="ＭＳ Ｐゴシック"/>
              </a:rPr>
              <a:pPr/>
              <a:t>7</a:t>
            </a:fld>
            <a:endParaRPr lang="en-US" dirty="0" smtClean="0">
              <a:latin typeface="Franklin Gothic Book"/>
              <a:ea typeface="ＭＳ Ｐゴシック"/>
              <a:cs typeface="ＭＳ Ｐゴシック"/>
            </a:endParaRPr>
          </a:p>
        </p:txBody>
      </p:sp>
      <p:sp>
        <p:nvSpPr>
          <p:cNvPr id="2" name="Title 1"/>
          <p:cNvSpPr>
            <a:spLocks noGrp="1"/>
          </p:cNvSpPr>
          <p:nvPr>
            <p:ph type="title"/>
          </p:nvPr>
        </p:nvSpPr>
        <p:spPr/>
        <p:txBody>
          <a:bodyPr/>
          <a:lstStyle/>
          <a:p>
            <a:r>
              <a:rPr lang="en-US" sz="3200" dirty="0" smtClean="0"/>
              <a:t>The ACE Pyramid</a:t>
            </a:r>
            <a:endParaRPr lang="en-US" sz="3200" dirty="0"/>
          </a:p>
        </p:txBody>
      </p:sp>
      <p:graphicFrame>
        <p:nvGraphicFramePr>
          <p:cNvPr id="6" name="Diagram 5"/>
          <p:cNvGraphicFramePr/>
          <p:nvPr>
            <p:extLst>
              <p:ext uri="{D42A27DB-BD31-4B8C-83A1-F6EECF244321}">
                <p14:modId xmlns:p14="http://schemas.microsoft.com/office/powerpoint/2010/main" val="58711753"/>
              </p:ext>
            </p:extLst>
          </p:nvPr>
        </p:nvGraphicFramePr>
        <p:xfrm>
          <a:off x="2362200" y="1143000"/>
          <a:ext cx="5410200" cy="4086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2209800" y="5410200"/>
            <a:ext cx="6858000" cy="584200"/>
          </a:xfrm>
          <a:prstGeom prst="rect">
            <a:avLst/>
          </a:prstGeom>
          <a:noFill/>
        </p:spPr>
        <p:txBody>
          <a:bodyPr>
            <a:spAutoFit/>
          </a:bodyPr>
          <a:lstStyle/>
          <a:p>
            <a:pPr algn="ctr">
              <a:defRPr/>
            </a:pPr>
            <a:r>
              <a:rPr lang="en-US" sz="1600" b="0" dirty="0">
                <a:solidFill>
                  <a:srgbClr val="002D6A"/>
                </a:solidFill>
                <a:ea typeface="ＭＳ Ｐゴシック" charset="-128"/>
              </a:rPr>
              <a:t>Mechanisms by Which Adverse Childhood Experiences Influence</a:t>
            </a:r>
          </a:p>
          <a:p>
            <a:pPr algn="ctr">
              <a:defRPr/>
            </a:pPr>
            <a:r>
              <a:rPr lang="en-US" sz="1600" b="0" dirty="0">
                <a:solidFill>
                  <a:srgbClr val="002D6A"/>
                </a:solidFill>
                <a:ea typeface="ＭＳ Ｐゴシック" charset="-128"/>
              </a:rPr>
              <a:t> Health and Well-being Throughout the Lifespan </a:t>
            </a:r>
          </a:p>
        </p:txBody>
      </p:sp>
      <p:sp>
        <p:nvSpPr>
          <p:cNvPr id="93189" name="Up Arrow 7"/>
          <p:cNvSpPr>
            <a:spLocks noChangeArrowheads="1"/>
          </p:cNvSpPr>
          <p:nvPr/>
        </p:nvSpPr>
        <p:spPr bwMode="auto">
          <a:xfrm>
            <a:off x="1066800" y="1752599"/>
            <a:ext cx="381000" cy="3556621"/>
          </a:xfrm>
          <a:prstGeom prst="upArrow">
            <a:avLst>
              <a:gd name="adj1" fmla="val 50000"/>
              <a:gd name="adj2" fmla="val 49978"/>
            </a:avLst>
          </a:prstGeom>
          <a:solidFill>
            <a:srgbClr val="F4C602"/>
          </a:solidFill>
          <a:ln w="9525" algn="ctr">
            <a:noFill/>
            <a:round/>
            <a:headEnd/>
            <a:tailEnd/>
          </a:ln>
        </p:spPr>
        <p:txBody>
          <a:bodyPr/>
          <a:lstStyle/>
          <a:p>
            <a:pPr algn="ctr"/>
            <a:endParaRPr lang="en-US" sz="1800" dirty="0"/>
          </a:p>
        </p:txBody>
      </p:sp>
      <p:sp>
        <p:nvSpPr>
          <p:cNvPr id="9" name="TextBox 8"/>
          <p:cNvSpPr txBox="1"/>
          <p:nvPr/>
        </p:nvSpPr>
        <p:spPr>
          <a:xfrm>
            <a:off x="381000" y="5349529"/>
            <a:ext cx="1752600" cy="369888"/>
          </a:xfrm>
          <a:prstGeom prst="rect">
            <a:avLst/>
          </a:prstGeom>
          <a:noFill/>
        </p:spPr>
        <p:txBody>
          <a:bodyPr>
            <a:spAutoFit/>
          </a:bodyPr>
          <a:lstStyle/>
          <a:p>
            <a:pPr algn="ctr">
              <a:defRPr/>
            </a:pPr>
            <a:r>
              <a:rPr lang="en-US" sz="1800" b="0" dirty="0">
                <a:latin typeface="+mn-lt"/>
                <a:ea typeface="ＭＳ Ｐゴシック" charset="-128"/>
                <a:cs typeface="+mn-cs"/>
              </a:rPr>
              <a:t>Conception</a:t>
            </a:r>
          </a:p>
        </p:txBody>
      </p:sp>
      <p:sp>
        <p:nvSpPr>
          <p:cNvPr id="10" name="TextBox 9"/>
          <p:cNvSpPr txBox="1"/>
          <p:nvPr/>
        </p:nvSpPr>
        <p:spPr>
          <a:xfrm>
            <a:off x="609600" y="1352550"/>
            <a:ext cx="1219200" cy="400050"/>
          </a:xfrm>
          <a:prstGeom prst="rect">
            <a:avLst/>
          </a:prstGeom>
          <a:noFill/>
        </p:spPr>
        <p:txBody>
          <a:bodyPr>
            <a:spAutoFit/>
          </a:bodyPr>
          <a:lstStyle/>
          <a:p>
            <a:pPr algn="ctr">
              <a:defRPr/>
            </a:pPr>
            <a:r>
              <a:rPr lang="en-US" sz="2000" b="0" dirty="0">
                <a:latin typeface="+mn-lt"/>
                <a:ea typeface="ＭＳ Ｐゴシック" charset="-128"/>
                <a:cs typeface="+mn-cs"/>
              </a:rPr>
              <a:t>Death</a:t>
            </a:r>
          </a:p>
        </p:txBody>
      </p:sp>
    </p:spTree>
    <p:extLst>
      <p:ext uri="{BB962C8B-B14F-4D97-AF65-F5344CB8AC3E}">
        <p14:creationId xmlns:p14="http://schemas.microsoft.com/office/powerpoint/2010/main" val="245425885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a:grpSpLocks/>
          </p:cNvGrpSpPr>
          <p:nvPr/>
        </p:nvGrpSpPr>
        <p:grpSpPr bwMode="auto">
          <a:xfrm>
            <a:off x="868003" y="1539342"/>
            <a:ext cx="7132997" cy="4023258"/>
            <a:chOff x="293" y="1099"/>
            <a:chExt cx="6051" cy="2876"/>
          </a:xfrm>
        </p:grpSpPr>
        <p:sp>
          <p:nvSpPr>
            <p:cNvPr id="7" name="Rectangle 3"/>
            <p:cNvSpPr>
              <a:spLocks noChangeArrowheads="1"/>
            </p:cNvSpPr>
            <p:nvPr/>
          </p:nvSpPr>
          <p:spPr bwMode="auto">
            <a:xfrm>
              <a:off x="4508" y="1099"/>
              <a:ext cx="1777" cy="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solidFill>
                    <a:srgbClr val="4F81BD"/>
                  </a:solidFill>
                  <a:latin typeface="Century Gothic"/>
                </a:rPr>
                <a:t>     </a:t>
              </a:r>
              <a:r>
                <a:rPr lang="en-US" altLang="en-US" sz="2000" b="1" dirty="0">
                  <a:solidFill>
                    <a:srgbClr val="002D6A"/>
                  </a:solidFill>
                  <a:latin typeface="+mn-lt"/>
                </a:rPr>
                <a:t>Category</a:t>
              </a:r>
            </a:p>
            <a:p>
              <a:r>
                <a:rPr lang="en-US" altLang="en-US" sz="2000" b="1" dirty="0">
                  <a:solidFill>
                    <a:srgbClr val="002D6A"/>
                  </a:solidFill>
                  <a:latin typeface="+mn-lt"/>
                </a:rPr>
                <a:t>Prevalence</a:t>
              </a:r>
              <a:r>
                <a:rPr lang="en-US" altLang="en-US" b="1" dirty="0">
                  <a:solidFill>
                    <a:srgbClr val="002D6A"/>
                  </a:solidFill>
                  <a:latin typeface="+mn-lt"/>
                </a:rPr>
                <a:t> </a:t>
              </a:r>
              <a:r>
                <a:rPr lang="en-US" altLang="en-US" sz="2000" b="1" dirty="0">
                  <a:solidFill>
                    <a:srgbClr val="002D6A"/>
                  </a:solidFill>
                  <a:latin typeface="+mn-lt"/>
                </a:rPr>
                <a:t>(%)</a:t>
              </a:r>
            </a:p>
          </p:txBody>
        </p:sp>
        <p:sp>
          <p:nvSpPr>
            <p:cNvPr id="8" name="Line 4"/>
            <p:cNvSpPr>
              <a:spLocks noChangeShapeType="1"/>
            </p:cNvSpPr>
            <p:nvPr/>
          </p:nvSpPr>
          <p:spPr bwMode="auto">
            <a:xfrm>
              <a:off x="293" y="1680"/>
              <a:ext cx="5947" cy="0"/>
            </a:xfrm>
            <a:prstGeom prst="line">
              <a:avLst/>
            </a:prstGeom>
            <a:noFill/>
            <a:ln w="254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1F497D"/>
                </a:solidFill>
              </a:endParaRPr>
            </a:p>
          </p:txBody>
        </p:sp>
        <p:sp>
          <p:nvSpPr>
            <p:cNvPr id="9" name="Rectangle 5"/>
            <p:cNvSpPr>
              <a:spLocks noChangeArrowheads="1"/>
            </p:cNvSpPr>
            <p:nvPr/>
          </p:nvSpPr>
          <p:spPr bwMode="auto">
            <a:xfrm>
              <a:off x="295" y="1711"/>
              <a:ext cx="6049" cy="2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b="1" dirty="0">
                  <a:solidFill>
                    <a:srgbClr val="002D6A"/>
                  </a:solidFill>
                  <a:latin typeface="+mn-lt"/>
                </a:rPr>
                <a:t>Abuse, by Category</a:t>
              </a:r>
              <a:endParaRPr lang="en-US" altLang="en-US" sz="2000" b="1" u="sng" dirty="0">
                <a:solidFill>
                  <a:srgbClr val="002D6A"/>
                </a:solidFill>
                <a:latin typeface="+mn-lt"/>
              </a:endParaRPr>
            </a:p>
            <a:p>
              <a:r>
                <a:rPr lang="en-US" altLang="en-US" sz="2000" dirty="0">
                  <a:solidFill>
                    <a:srgbClr val="002D6A"/>
                  </a:solidFill>
                  <a:latin typeface="+mn-lt"/>
                </a:rPr>
                <a:t>    Psychological (by parents)				</a:t>
              </a:r>
              <a:r>
                <a:rPr lang="en-US" altLang="en-US" sz="2000" dirty="0" smtClean="0">
                  <a:solidFill>
                    <a:srgbClr val="002D6A"/>
                  </a:solidFill>
                  <a:latin typeface="+mn-lt"/>
                </a:rPr>
                <a:t>11</a:t>
              </a:r>
              <a:r>
                <a:rPr lang="en-US" altLang="en-US" sz="2000" dirty="0">
                  <a:solidFill>
                    <a:srgbClr val="002D6A"/>
                  </a:solidFill>
                  <a:latin typeface="+mn-lt"/>
                </a:rPr>
                <a:t>%</a:t>
              </a:r>
            </a:p>
            <a:p>
              <a:r>
                <a:rPr lang="en-US" altLang="en-US" sz="2000" dirty="0">
                  <a:solidFill>
                    <a:srgbClr val="002D6A"/>
                  </a:solidFill>
                  <a:latin typeface="+mn-lt"/>
                </a:rPr>
                <a:t>    Physical (by parents)				</a:t>
              </a:r>
              <a:r>
                <a:rPr lang="en-US" altLang="en-US" sz="2000" dirty="0" smtClean="0">
                  <a:solidFill>
                    <a:srgbClr val="002D6A"/>
                  </a:solidFill>
                  <a:latin typeface="+mn-lt"/>
                </a:rPr>
                <a:t>             11</a:t>
              </a:r>
              <a:r>
                <a:rPr lang="en-US" altLang="en-US" sz="2000" dirty="0">
                  <a:solidFill>
                    <a:srgbClr val="002D6A"/>
                  </a:solidFill>
                  <a:latin typeface="+mn-lt"/>
                </a:rPr>
                <a:t>%</a:t>
              </a:r>
            </a:p>
            <a:p>
              <a:r>
                <a:rPr lang="en-US" altLang="en-US" sz="2000" dirty="0">
                  <a:solidFill>
                    <a:srgbClr val="002D6A"/>
                  </a:solidFill>
                  <a:latin typeface="+mn-lt"/>
                </a:rPr>
                <a:t>    Sexual (anyone)					</a:t>
              </a:r>
              <a:r>
                <a:rPr lang="en-US" altLang="en-US" sz="2000" dirty="0" smtClean="0">
                  <a:solidFill>
                    <a:srgbClr val="002D6A"/>
                  </a:solidFill>
                  <a:latin typeface="+mn-lt"/>
                </a:rPr>
                <a:t>22</a:t>
              </a:r>
              <a:r>
                <a:rPr lang="en-US" altLang="en-US" sz="2000" dirty="0">
                  <a:solidFill>
                    <a:srgbClr val="002D6A"/>
                  </a:solidFill>
                  <a:latin typeface="+mn-lt"/>
                </a:rPr>
                <a:t>%</a:t>
              </a:r>
            </a:p>
            <a:p>
              <a:endParaRPr lang="en-US" altLang="en-US" sz="2000" dirty="0">
                <a:solidFill>
                  <a:srgbClr val="002D6A"/>
                </a:solidFill>
                <a:latin typeface="+mn-lt"/>
              </a:endParaRPr>
            </a:p>
            <a:p>
              <a:r>
                <a:rPr lang="en-US" altLang="en-US" sz="2000" b="1" dirty="0">
                  <a:solidFill>
                    <a:srgbClr val="002D6A"/>
                  </a:solidFill>
                  <a:latin typeface="+mn-lt"/>
                </a:rPr>
                <a:t>Household Dysfunction, by Category</a:t>
              </a:r>
              <a:endParaRPr lang="en-US" altLang="en-US" sz="2000" b="1" u="sng" dirty="0">
                <a:solidFill>
                  <a:srgbClr val="002D6A"/>
                </a:solidFill>
                <a:latin typeface="+mn-lt"/>
              </a:endParaRPr>
            </a:p>
            <a:p>
              <a:r>
                <a:rPr lang="en-US" altLang="en-US" sz="2000" dirty="0">
                  <a:solidFill>
                    <a:srgbClr val="002D6A"/>
                  </a:solidFill>
                  <a:latin typeface="+mn-lt"/>
                </a:rPr>
                <a:t>     Substance Abuse					</a:t>
              </a:r>
              <a:r>
                <a:rPr lang="en-US" altLang="en-US" sz="2000" dirty="0" smtClean="0">
                  <a:solidFill>
                    <a:srgbClr val="002D6A"/>
                  </a:solidFill>
                  <a:latin typeface="+mn-lt"/>
                </a:rPr>
                <a:t>26</a:t>
              </a:r>
              <a:r>
                <a:rPr lang="en-US" altLang="en-US" sz="2000" dirty="0">
                  <a:solidFill>
                    <a:srgbClr val="002D6A"/>
                  </a:solidFill>
                  <a:latin typeface="+mn-lt"/>
                </a:rPr>
                <a:t>%</a:t>
              </a:r>
            </a:p>
            <a:p>
              <a:r>
                <a:rPr lang="en-US" altLang="en-US" sz="2000" dirty="0">
                  <a:solidFill>
                    <a:srgbClr val="002D6A"/>
                  </a:solidFill>
                  <a:latin typeface="+mn-lt"/>
                </a:rPr>
                <a:t>     Mental Illness					</a:t>
              </a:r>
              <a:r>
                <a:rPr lang="en-US" altLang="en-US" sz="2000" dirty="0" smtClean="0">
                  <a:solidFill>
                    <a:srgbClr val="002D6A"/>
                  </a:solidFill>
                  <a:latin typeface="+mn-lt"/>
                </a:rPr>
                <a:t>19</a:t>
              </a:r>
              <a:r>
                <a:rPr lang="en-US" altLang="en-US" sz="2000" dirty="0">
                  <a:solidFill>
                    <a:srgbClr val="002D6A"/>
                  </a:solidFill>
                  <a:latin typeface="+mn-lt"/>
                </a:rPr>
                <a:t>%</a:t>
              </a:r>
            </a:p>
            <a:p>
              <a:r>
                <a:rPr lang="en-US" altLang="en-US" sz="2000" dirty="0">
                  <a:solidFill>
                    <a:srgbClr val="002D6A"/>
                  </a:solidFill>
                  <a:latin typeface="+mn-lt"/>
                </a:rPr>
                <a:t>     Mother Treated Violently				</a:t>
              </a:r>
              <a:r>
                <a:rPr lang="en-US" altLang="en-US" sz="2000" dirty="0" smtClean="0">
                  <a:solidFill>
                    <a:srgbClr val="002D6A"/>
                  </a:solidFill>
                  <a:latin typeface="+mn-lt"/>
                </a:rPr>
                <a:t>13</a:t>
              </a:r>
              <a:r>
                <a:rPr lang="en-US" altLang="en-US" sz="2000" dirty="0">
                  <a:solidFill>
                    <a:srgbClr val="002D6A"/>
                  </a:solidFill>
                  <a:latin typeface="+mn-lt"/>
                </a:rPr>
                <a:t>%</a:t>
              </a:r>
            </a:p>
            <a:p>
              <a:r>
                <a:rPr lang="en-US" altLang="en-US" sz="2000" dirty="0">
                  <a:solidFill>
                    <a:srgbClr val="002D6A"/>
                  </a:solidFill>
                  <a:latin typeface="+mn-lt"/>
                </a:rPr>
                <a:t>     Imprisoned Household Member			</a:t>
              </a:r>
              <a:r>
                <a:rPr lang="en-US" altLang="en-US" sz="2000" dirty="0" smtClean="0">
                  <a:solidFill>
                    <a:srgbClr val="002D6A"/>
                  </a:solidFill>
                  <a:latin typeface="+mn-lt"/>
                </a:rPr>
                <a:t>3</a:t>
              </a:r>
              <a:r>
                <a:rPr lang="en-US" altLang="en-US" sz="2000" dirty="0">
                  <a:solidFill>
                    <a:srgbClr val="002D6A"/>
                  </a:solidFill>
                  <a:latin typeface="+mn-lt"/>
                </a:rPr>
                <a:t>%</a:t>
              </a:r>
            </a:p>
          </p:txBody>
        </p:sp>
      </p:grpSp>
      <p:sp>
        <p:nvSpPr>
          <p:cNvPr id="2" name="Title 1"/>
          <p:cNvSpPr>
            <a:spLocks noGrp="1"/>
          </p:cNvSpPr>
          <p:nvPr>
            <p:ph type="title"/>
          </p:nvPr>
        </p:nvSpPr>
        <p:spPr/>
        <p:txBody>
          <a:bodyPr/>
          <a:lstStyle/>
          <a:p>
            <a:r>
              <a:rPr lang="en-US" sz="3200" dirty="0" smtClean="0"/>
              <a:t>Categories of Adverse Childhood Experiences</a:t>
            </a:r>
            <a:endParaRPr lang="en-US" sz="3200" dirty="0"/>
          </a:p>
        </p:txBody>
      </p:sp>
    </p:spTree>
    <p:extLst>
      <p:ext uri="{BB962C8B-B14F-4D97-AF65-F5344CB8AC3E}">
        <p14:creationId xmlns:p14="http://schemas.microsoft.com/office/powerpoint/2010/main" val="74305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solidFill>
                  <a:srgbClr val="002D6A"/>
                </a:solidFill>
              </a:rPr>
              <a:t>Emotional Abuse</a:t>
            </a:r>
          </a:p>
          <a:p>
            <a:endParaRPr lang="en-US" sz="2800" dirty="0">
              <a:solidFill>
                <a:srgbClr val="002D6A"/>
              </a:solidFill>
            </a:endParaRPr>
          </a:p>
          <a:p>
            <a:r>
              <a:rPr lang="en-US" sz="2800" dirty="0" smtClean="0">
                <a:solidFill>
                  <a:srgbClr val="002D6A"/>
                </a:solidFill>
              </a:rPr>
              <a:t>Physical </a:t>
            </a:r>
            <a:r>
              <a:rPr lang="en-US" sz="2800" dirty="0">
                <a:solidFill>
                  <a:srgbClr val="002D6A"/>
                </a:solidFill>
              </a:rPr>
              <a:t>Abuse</a:t>
            </a:r>
            <a:br>
              <a:rPr lang="en-US" sz="2800" dirty="0">
                <a:solidFill>
                  <a:srgbClr val="002D6A"/>
                </a:solidFill>
              </a:rPr>
            </a:br>
            <a:endParaRPr lang="en-US" sz="2800" dirty="0">
              <a:solidFill>
                <a:srgbClr val="002D6A"/>
              </a:solidFill>
            </a:endParaRPr>
          </a:p>
          <a:p>
            <a:r>
              <a:rPr lang="en-US" sz="2800" dirty="0" smtClean="0">
                <a:solidFill>
                  <a:srgbClr val="002D6A"/>
                </a:solidFill>
              </a:rPr>
              <a:t>Sexual </a:t>
            </a:r>
            <a:r>
              <a:rPr lang="en-US" sz="2800" dirty="0">
                <a:solidFill>
                  <a:srgbClr val="002D6A"/>
                </a:solidFill>
              </a:rPr>
              <a:t>Abuse</a:t>
            </a:r>
            <a:r>
              <a:rPr lang="en-US" dirty="0">
                <a:solidFill>
                  <a:srgbClr val="002D6A"/>
                </a:solidFill>
              </a:rPr>
              <a:t/>
            </a:r>
            <a:br>
              <a:rPr lang="en-US" dirty="0">
                <a:solidFill>
                  <a:srgbClr val="002D6A"/>
                </a:solidFill>
              </a:rPr>
            </a:br>
            <a:endParaRPr lang="en-US" dirty="0">
              <a:solidFill>
                <a:srgbClr val="002D6A"/>
              </a:solidFill>
            </a:endParaRPr>
          </a:p>
        </p:txBody>
      </p:sp>
      <p:sp>
        <p:nvSpPr>
          <p:cNvPr id="2" name="Title 1"/>
          <p:cNvSpPr>
            <a:spLocks noGrp="1"/>
          </p:cNvSpPr>
          <p:nvPr>
            <p:ph type="title"/>
          </p:nvPr>
        </p:nvSpPr>
        <p:spPr/>
        <p:txBody>
          <a:bodyPr>
            <a:noAutofit/>
          </a:bodyPr>
          <a:lstStyle/>
          <a:p>
            <a:r>
              <a:rPr lang="en-US" b="1" dirty="0" smtClean="0"/>
              <a:t>Abuse</a:t>
            </a:r>
            <a:endParaRPr lang="en-US" dirty="0">
              <a:solidFill>
                <a:schemeClr val="accent1"/>
              </a:solidFill>
            </a:endParaRPr>
          </a:p>
        </p:txBody>
      </p:sp>
    </p:spTree>
    <p:extLst>
      <p:ext uri="{BB962C8B-B14F-4D97-AF65-F5344CB8AC3E}">
        <p14:creationId xmlns:p14="http://schemas.microsoft.com/office/powerpoint/2010/main" val="5458125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entene Health Plan Palette">
      <a:dk1>
        <a:sysClr val="windowText" lastClr="000000"/>
      </a:dk1>
      <a:lt1>
        <a:sysClr val="window" lastClr="FFFFFF"/>
      </a:lt1>
      <a:dk2>
        <a:srgbClr val="000000"/>
      </a:dk2>
      <a:lt2>
        <a:srgbClr val="FFFFFF"/>
      </a:lt2>
      <a:accent1>
        <a:srgbClr val="F58220"/>
      </a:accent1>
      <a:accent2>
        <a:srgbClr val="6E6E6E"/>
      </a:accent2>
      <a:accent3>
        <a:srgbClr val="AAC81E"/>
      </a:accent3>
      <a:accent4>
        <a:srgbClr val="A8005B"/>
      </a:accent4>
      <a:accent5>
        <a:srgbClr val="00B9E7"/>
      </a:accent5>
      <a:accent6>
        <a:srgbClr val="FDB913"/>
      </a:accent6>
      <a:hlink>
        <a:srgbClr val="F58220"/>
      </a:hlink>
      <a:folHlink>
        <a:srgbClr val="6E6E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12">
      <a:dk1>
        <a:sysClr val="windowText" lastClr="000000"/>
      </a:dk1>
      <a:lt1>
        <a:sysClr val="window" lastClr="FFFFFF"/>
      </a:lt1>
      <a:dk2>
        <a:srgbClr val="000000"/>
      </a:dk2>
      <a:lt2>
        <a:srgbClr val="FFFFFF"/>
      </a:lt2>
      <a:accent1>
        <a:srgbClr val="F58220"/>
      </a:accent1>
      <a:accent2>
        <a:srgbClr val="6E6E6E"/>
      </a:accent2>
      <a:accent3>
        <a:srgbClr val="AAC81E"/>
      </a:accent3>
      <a:accent4>
        <a:srgbClr val="CB177D"/>
      </a:accent4>
      <a:accent5>
        <a:srgbClr val="00B9E7"/>
      </a:accent5>
      <a:accent6>
        <a:srgbClr val="FDB913"/>
      </a:accent6>
      <a:hlink>
        <a:srgbClr val="F58220"/>
      </a:hlink>
      <a:folHlink>
        <a:srgbClr val="6E6E6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2FA713B4FD5B4439DB78ECDFBCC8F69" ma:contentTypeVersion="0" ma:contentTypeDescription="Create a new document." ma:contentTypeScope="" ma:versionID="723012e3524b591f7459d1b4aea62f0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BDC7B9-1C23-405C-9794-3A3F669CB0E6}">
  <ds:schemaRefs>
    <ds:schemaRef ds:uri="http://schemas.microsoft.com/office/2006/metadata/properties"/>
    <ds:schemaRef ds:uri="http://schemas.microsoft.com/office/2006/documentManagement/types"/>
    <ds:schemaRef ds:uri="http://www.w3.org/XML/1998/namespace"/>
    <ds:schemaRef ds:uri="http://purl.org/dc/dcmitype/"/>
    <ds:schemaRef ds:uri="http://purl.org/dc/elements/1.1/"/>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4724B0D3-7FEB-45E4-9205-90694A547F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E476888-1EFD-4F26-8FA1-2E725BAD8A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1160</TotalTime>
  <Words>2062</Words>
  <Application>Microsoft Office PowerPoint</Application>
  <PresentationFormat>On-screen Show (4:3)</PresentationFormat>
  <Paragraphs>393</Paragraphs>
  <Slides>45</Slides>
  <Notes>33</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2</vt:i4>
      </vt:variant>
      <vt:variant>
        <vt:lpstr>Slide Titles</vt:lpstr>
      </vt:variant>
      <vt:variant>
        <vt:i4>45</vt:i4>
      </vt:variant>
    </vt:vector>
  </HeadingPairs>
  <TitlesOfParts>
    <vt:vector size="57" baseType="lpstr">
      <vt:lpstr>Arial</vt:lpstr>
      <vt:lpstr>Univers</vt:lpstr>
      <vt:lpstr>Franklin Gothic Book</vt:lpstr>
      <vt:lpstr>Helvetica</vt:lpstr>
      <vt:lpstr>Calibri</vt:lpstr>
      <vt:lpstr>ＭＳ Ｐゴシック</vt:lpstr>
      <vt:lpstr>Century Gothic</vt:lpstr>
      <vt:lpstr>Times New Roman</vt:lpstr>
      <vt:lpstr>Office Theme</vt:lpstr>
      <vt:lpstr>Custom Design</vt:lpstr>
      <vt:lpstr>Chart</vt:lpstr>
      <vt:lpstr>Document</vt:lpstr>
      <vt:lpstr>The Adverse Childhood Experiences (ACE) Study</vt:lpstr>
      <vt:lpstr>The Adverse Childhood  Experiences (ACE) Study </vt:lpstr>
      <vt:lpstr>Background</vt:lpstr>
      <vt:lpstr>What do we mean by Adverse Childhood Experiences? </vt:lpstr>
      <vt:lpstr>ACE Study Design</vt:lpstr>
      <vt:lpstr>The Adverse Childhood Experiences (ACE) Study </vt:lpstr>
      <vt:lpstr>The ACE Pyramid</vt:lpstr>
      <vt:lpstr>Categories of Adverse Childhood Experiences</vt:lpstr>
      <vt:lpstr>Abuse</vt:lpstr>
      <vt:lpstr>Neglect</vt:lpstr>
      <vt:lpstr>Household Dysfunction</vt:lpstr>
      <vt:lpstr>Adverse Childhood Experiences Score</vt:lpstr>
      <vt:lpstr>PowerPoint Presentation</vt:lpstr>
      <vt:lpstr>Health risks Associated with High ACE Scores</vt:lpstr>
      <vt:lpstr>ACE and Top Ten Health Risks in U.S.</vt:lpstr>
      <vt:lpstr>ACE Scores and Ischemic Heart Disease</vt:lpstr>
      <vt:lpstr>ACE Scores and Smoking Rates </vt:lpstr>
      <vt:lpstr>ACE Scores and Smoking Rates</vt:lpstr>
      <vt:lpstr>ACE Scores, Smoking and COPD</vt:lpstr>
      <vt:lpstr>ACE and The Weight Program</vt:lpstr>
      <vt:lpstr>ACE and Depression</vt:lpstr>
      <vt:lpstr>ACE Score and Chronic Depression</vt:lpstr>
      <vt:lpstr>ACE Scores and Suicide Attempts</vt:lpstr>
      <vt:lpstr>ACE Score, Sexual Partners, STIs, and Unplanned Pregnancy</vt:lpstr>
      <vt:lpstr>ACE Score, Sexual Partners, Marriage History and Unplanned Pregnancy</vt:lpstr>
      <vt:lpstr>ACE Score and Sexual Partners</vt:lpstr>
      <vt:lpstr>ACE Score and STI’s</vt:lpstr>
      <vt:lpstr>ACE Score and Occurrence of Rape</vt:lpstr>
      <vt:lpstr>ACE Score, Intimate Partner Violence, and Rape</vt:lpstr>
      <vt:lpstr>ACE Score and Addiction</vt:lpstr>
      <vt:lpstr>ACE Score, Alcoholism, Drug Abuse, and Suicide</vt:lpstr>
      <vt:lpstr>ACE Score and Adult Alcoholism </vt:lpstr>
      <vt:lpstr>ACE Score and Intravenous Drug Use</vt:lpstr>
      <vt:lpstr>ACE Score and Hallucinations </vt:lpstr>
      <vt:lpstr>Estimates of the Population Attributable Risk* of ACEs for Selected Outcomes in Women </vt:lpstr>
      <vt:lpstr>Estimates of the Population Attributable Risk* of ACEs for Selected Outcomes in Women </vt:lpstr>
      <vt:lpstr>Estimates of the Population Attributable Risk* of ACEs for Selected Outcomes in Women </vt:lpstr>
      <vt:lpstr>ACE and Serious Job Problems</vt:lpstr>
      <vt:lpstr>Finding Your ACE Score</vt:lpstr>
      <vt:lpstr>PowerPoint Presentation</vt:lpstr>
      <vt:lpstr>PowerPoint Presentation</vt:lpstr>
      <vt:lpstr>Summary</vt:lpstr>
      <vt:lpstr>Summary</vt:lpstr>
      <vt:lpstr>What Can We Do Now</vt:lpstr>
      <vt:lpstr>  </vt:lpstr>
    </vt:vector>
  </TitlesOfParts>
  <Company>Centene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Hagan</dc:creator>
  <cp:lastModifiedBy>Richard Capodagli</cp:lastModifiedBy>
  <cp:revision>110</cp:revision>
  <dcterms:created xsi:type="dcterms:W3CDTF">2012-09-20T18:39:02Z</dcterms:created>
  <dcterms:modified xsi:type="dcterms:W3CDTF">2018-05-31T00:28:43Z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0x01010002FA713B4FD5B4439DB78ECDFBCC8F69</vt:lpwstr>
  </property>
</Properties>
</file>